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9" r:id="rId3"/>
    <p:sldId id="260" r:id="rId4"/>
    <p:sldId id="325" r:id="rId5"/>
    <p:sldId id="351" r:id="rId6"/>
    <p:sldId id="352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65" r:id="rId15"/>
    <p:sldId id="258" r:id="rId16"/>
    <p:sldId id="273" r:id="rId17"/>
    <p:sldId id="326" r:id="rId18"/>
    <p:sldId id="266" r:id="rId19"/>
    <p:sldId id="278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348" r:id="rId30"/>
    <p:sldId id="346" r:id="rId31"/>
    <p:sldId id="347" r:id="rId32"/>
    <p:sldId id="285" r:id="rId33"/>
    <p:sldId id="287" r:id="rId34"/>
    <p:sldId id="288" r:id="rId35"/>
    <p:sldId id="286" r:id="rId36"/>
    <p:sldId id="353" r:id="rId37"/>
    <p:sldId id="289" r:id="rId38"/>
    <p:sldId id="290" r:id="rId39"/>
    <p:sldId id="271" r:id="rId40"/>
    <p:sldId id="291" r:id="rId41"/>
    <p:sldId id="293" r:id="rId42"/>
    <p:sldId id="294" r:id="rId43"/>
    <p:sldId id="295" r:id="rId44"/>
    <p:sldId id="296" r:id="rId45"/>
    <p:sldId id="297" r:id="rId46"/>
    <p:sldId id="328" r:id="rId47"/>
    <p:sldId id="298" r:id="rId48"/>
    <p:sldId id="340" r:id="rId49"/>
    <p:sldId id="341" r:id="rId50"/>
    <p:sldId id="342" r:id="rId51"/>
    <p:sldId id="333" r:id="rId52"/>
    <p:sldId id="335" r:id="rId53"/>
    <p:sldId id="336" r:id="rId54"/>
    <p:sldId id="337" r:id="rId55"/>
    <p:sldId id="338" r:id="rId56"/>
    <p:sldId id="339" r:id="rId57"/>
    <p:sldId id="332" r:id="rId58"/>
    <p:sldId id="329" r:id="rId59"/>
    <p:sldId id="299" r:id="rId60"/>
    <p:sldId id="300" r:id="rId61"/>
    <p:sldId id="301" r:id="rId62"/>
    <p:sldId id="345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20" r:id="rId76"/>
    <p:sldId id="318" r:id="rId77"/>
    <p:sldId id="319" r:id="rId78"/>
    <p:sldId id="321" r:id="rId79"/>
    <p:sldId id="322" r:id="rId80"/>
    <p:sldId id="323" r:id="rId81"/>
    <p:sldId id="315" r:id="rId82"/>
    <p:sldId id="316" r:id="rId83"/>
    <p:sldId id="324" r:id="rId84"/>
    <p:sldId id="317" r:id="rId8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1">
          <p15:clr>
            <a:srgbClr val="A4A3A4"/>
          </p15:clr>
        </p15:guide>
        <p15:guide id="2" orient="horz" pos="1602">
          <p15:clr>
            <a:srgbClr val="A4A3A4"/>
          </p15:clr>
        </p15:guide>
        <p15:guide id="3" orient="horz" pos="645">
          <p15:clr>
            <a:srgbClr val="A4A3A4"/>
          </p15:clr>
        </p15:guide>
        <p15:guide id="4" pos="2879">
          <p15:clr>
            <a:srgbClr val="A4A3A4"/>
          </p15:clr>
        </p15:guide>
        <p15:guide id="5" pos="301">
          <p15:clr>
            <a:srgbClr val="A4A3A4"/>
          </p15:clr>
        </p15:guide>
        <p15:guide id="6" pos="54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D4C0"/>
    <a:srgbClr val="D1CAB4"/>
    <a:srgbClr val="C2BCA7"/>
    <a:srgbClr val="FFFFF0"/>
    <a:srgbClr val="000000"/>
    <a:srgbClr val="FFFFFF"/>
    <a:srgbClr val="C9C0B5"/>
    <a:srgbClr val="D2C0B5"/>
    <a:srgbClr val="BBB0A3"/>
    <a:srgbClr val="FD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68" autoAdjust="0"/>
    <p:restoredTop sz="83425" autoAdjust="0"/>
  </p:normalViewPr>
  <p:slideViewPr>
    <p:cSldViewPr snapToGrid="0" snapToObjects="1" showGuides="1">
      <p:cViewPr varScale="1">
        <p:scale>
          <a:sx n="126" d="100"/>
          <a:sy n="126" d="100"/>
        </p:scale>
        <p:origin x="192" y="392"/>
      </p:cViewPr>
      <p:guideLst>
        <p:guide orient="horz" pos="3151"/>
        <p:guide orient="horz" pos="1602"/>
        <p:guide orient="horz" pos="645"/>
        <p:guide pos="2879"/>
        <p:guide pos="301"/>
        <p:guide pos="54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-42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A6D0F7-193A-C04B-BC30-B2350B461134}" type="doc">
      <dgm:prSet loTypeId="urn:microsoft.com/office/officeart/2005/8/layout/cycle1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03B7BFC-60E1-4541-91C2-8C7DD1762C40}">
      <dgm:prSet phldrT="[Text]"/>
      <dgm:spPr/>
      <dgm:t>
        <a:bodyPr/>
        <a:lstStyle/>
        <a:p>
          <a:r>
            <a:rPr lang="en-US" dirty="0" smtClean="0"/>
            <a:t>?</a:t>
          </a:r>
          <a:endParaRPr lang="en-US" dirty="0"/>
        </a:p>
      </dgm:t>
    </dgm:pt>
    <dgm:pt modelId="{58C85B59-0022-EB4B-B9CB-62096E717189}" type="parTrans" cxnId="{A0B851E0-5D9C-A24B-8E27-34F4AA6352F2}">
      <dgm:prSet/>
      <dgm:spPr/>
      <dgm:t>
        <a:bodyPr/>
        <a:lstStyle/>
        <a:p>
          <a:endParaRPr lang="en-US"/>
        </a:p>
      </dgm:t>
    </dgm:pt>
    <dgm:pt modelId="{6E9B078F-DC84-424E-AC4E-9FE29580A5DC}" type="sibTrans" cxnId="{A0B851E0-5D9C-A24B-8E27-34F4AA6352F2}">
      <dgm:prSet/>
      <dgm:spPr/>
      <dgm:t>
        <a:bodyPr/>
        <a:lstStyle/>
        <a:p>
          <a:endParaRPr lang="en-US"/>
        </a:p>
      </dgm:t>
    </dgm:pt>
    <dgm:pt modelId="{FD033A76-101E-054A-AD29-DD74BBC28F54}">
      <dgm:prSet/>
      <dgm:spPr/>
      <dgm:t>
        <a:bodyPr/>
        <a:lstStyle/>
        <a:p>
          <a:r>
            <a:rPr lang="en-US" dirty="0" smtClean="0"/>
            <a:t>𝗫</a:t>
          </a:r>
          <a:endParaRPr lang="en-US" dirty="0"/>
        </a:p>
      </dgm:t>
    </dgm:pt>
    <dgm:pt modelId="{CDA02404-83E4-A64B-9269-B9FDFDAD5DE2}" type="sibTrans" cxnId="{27D26EC6-78E4-9445-B203-9EBFC3B96149}">
      <dgm:prSet/>
      <dgm:spPr/>
      <dgm:t>
        <a:bodyPr/>
        <a:lstStyle/>
        <a:p>
          <a:endParaRPr lang="en-US"/>
        </a:p>
      </dgm:t>
    </dgm:pt>
    <dgm:pt modelId="{9AA0BB5A-C209-EE47-A763-802580721225}" type="parTrans" cxnId="{27D26EC6-78E4-9445-B203-9EBFC3B96149}">
      <dgm:prSet/>
      <dgm:spPr/>
      <dgm:t>
        <a:bodyPr/>
        <a:lstStyle/>
        <a:p>
          <a:endParaRPr lang="en-US"/>
        </a:p>
      </dgm:t>
    </dgm:pt>
    <dgm:pt modelId="{C00F08CB-5A51-184D-89BD-4749BDF6DFBB}">
      <dgm:prSet phldrT="[Text]"/>
      <dgm:spPr/>
      <dgm:t>
        <a:bodyPr/>
        <a:lstStyle/>
        <a:p>
          <a:r>
            <a:rPr lang="en-US" dirty="0" smtClean="0"/>
            <a:t>✓</a:t>
          </a:r>
          <a:endParaRPr lang="en-US" dirty="0"/>
        </a:p>
      </dgm:t>
    </dgm:pt>
    <dgm:pt modelId="{644001A5-BD81-2147-877F-25605083C3EC}" type="sibTrans" cxnId="{A2E41544-2FB3-F84D-A9A2-542F5F028D73}">
      <dgm:prSet/>
      <dgm:spPr/>
      <dgm:t>
        <a:bodyPr/>
        <a:lstStyle/>
        <a:p>
          <a:endParaRPr lang="en-US"/>
        </a:p>
      </dgm:t>
    </dgm:pt>
    <dgm:pt modelId="{F89449E9-C753-D642-83DF-7EA53358B2E8}" type="parTrans" cxnId="{A2E41544-2FB3-F84D-A9A2-542F5F028D73}">
      <dgm:prSet/>
      <dgm:spPr/>
      <dgm:t>
        <a:bodyPr/>
        <a:lstStyle/>
        <a:p>
          <a:endParaRPr lang="en-US"/>
        </a:p>
      </dgm:t>
    </dgm:pt>
    <dgm:pt modelId="{CB30D98D-02C3-F54C-936D-2DAC59457306}">
      <dgm:prSet phldrT="[Text]"/>
      <dgm:spPr/>
      <dgm:t>
        <a:bodyPr/>
        <a:lstStyle/>
        <a:p>
          <a:r>
            <a:rPr lang="en-US" dirty="0" smtClean="0"/>
            <a:t>!</a:t>
          </a:r>
          <a:endParaRPr lang="en-US" dirty="0"/>
        </a:p>
      </dgm:t>
    </dgm:pt>
    <dgm:pt modelId="{873F4326-CCE0-834B-B83D-9926B73D5846}" type="parTrans" cxnId="{23DF977C-29F3-714B-84DB-4D56F9083770}">
      <dgm:prSet/>
      <dgm:spPr/>
      <dgm:t>
        <a:bodyPr/>
        <a:lstStyle/>
        <a:p>
          <a:endParaRPr lang="en-US"/>
        </a:p>
      </dgm:t>
    </dgm:pt>
    <dgm:pt modelId="{5D489A38-20FD-AA49-9056-32F0CC6606D9}" type="sibTrans" cxnId="{23DF977C-29F3-714B-84DB-4D56F9083770}">
      <dgm:prSet/>
      <dgm:spPr/>
      <dgm:t>
        <a:bodyPr/>
        <a:lstStyle/>
        <a:p>
          <a:endParaRPr lang="en-US"/>
        </a:p>
      </dgm:t>
    </dgm:pt>
    <dgm:pt modelId="{E8C5E1B9-4FF0-9F43-88BE-8CF938664E9C}" type="pres">
      <dgm:prSet presAssocID="{4AA6D0F7-193A-C04B-BC30-B2350B46113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BFB85C-C726-E841-B3AE-6ACD83988C18}" type="pres">
      <dgm:prSet presAssocID="{103B7BFC-60E1-4541-91C2-8C7DD1762C40}" presName="dummy" presStyleCnt="0"/>
      <dgm:spPr/>
      <dgm:t>
        <a:bodyPr/>
        <a:lstStyle/>
        <a:p>
          <a:endParaRPr lang="en-US"/>
        </a:p>
      </dgm:t>
    </dgm:pt>
    <dgm:pt modelId="{ED97BEEB-C499-2644-BDFA-255B20AEFD4E}" type="pres">
      <dgm:prSet presAssocID="{103B7BFC-60E1-4541-91C2-8C7DD1762C40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4F074-A20A-8446-B89E-AE5DE363593A}" type="pres">
      <dgm:prSet presAssocID="{6E9B078F-DC84-424E-AC4E-9FE29580A5DC}" presName="sibTrans" presStyleLbl="node1" presStyleIdx="0" presStyleCnt="4"/>
      <dgm:spPr/>
      <dgm:t>
        <a:bodyPr/>
        <a:lstStyle/>
        <a:p>
          <a:endParaRPr lang="en-US"/>
        </a:p>
      </dgm:t>
    </dgm:pt>
    <dgm:pt modelId="{447B4B1A-E711-CF4D-8FDA-A0FC5C299B26}" type="pres">
      <dgm:prSet presAssocID="{CB30D98D-02C3-F54C-936D-2DAC59457306}" presName="dummy" presStyleCnt="0"/>
      <dgm:spPr/>
      <dgm:t>
        <a:bodyPr/>
        <a:lstStyle/>
        <a:p>
          <a:endParaRPr lang="en-US"/>
        </a:p>
      </dgm:t>
    </dgm:pt>
    <dgm:pt modelId="{78C10794-62D7-DD4B-8875-66FDEC0E2E75}" type="pres">
      <dgm:prSet presAssocID="{CB30D98D-02C3-F54C-936D-2DAC59457306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8050E-60B9-B543-8985-6A37255102BC}" type="pres">
      <dgm:prSet presAssocID="{5D489A38-20FD-AA49-9056-32F0CC6606D9}" presName="sibTrans" presStyleLbl="node1" presStyleIdx="1" presStyleCnt="4"/>
      <dgm:spPr/>
      <dgm:t>
        <a:bodyPr/>
        <a:lstStyle/>
        <a:p>
          <a:endParaRPr lang="en-US"/>
        </a:p>
      </dgm:t>
    </dgm:pt>
    <dgm:pt modelId="{D5A7330D-C60B-3F42-BBB1-17AC136FB867}" type="pres">
      <dgm:prSet presAssocID="{FD033A76-101E-054A-AD29-DD74BBC28F54}" presName="dummy" presStyleCnt="0"/>
      <dgm:spPr/>
      <dgm:t>
        <a:bodyPr/>
        <a:lstStyle/>
        <a:p>
          <a:endParaRPr lang="en-US"/>
        </a:p>
      </dgm:t>
    </dgm:pt>
    <dgm:pt modelId="{BD286F73-BA65-7848-9EB2-FDDEEBE0D410}" type="pres">
      <dgm:prSet presAssocID="{FD033A76-101E-054A-AD29-DD74BBC28F54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DDD5C-AF0A-8B4E-B853-B16A95312455}" type="pres">
      <dgm:prSet presAssocID="{CDA02404-83E4-A64B-9269-B9FDFDAD5DE2}" presName="sibTrans" presStyleLbl="node1" presStyleIdx="2" presStyleCnt="4"/>
      <dgm:spPr/>
      <dgm:t>
        <a:bodyPr/>
        <a:lstStyle/>
        <a:p>
          <a:endParaRPr lang="en-US"/>
        </a:p>
      </dgm:t>
    </dgm:pt>
    <dgm:pt modelId="{EEDE419F-9DA9-8D4D-92B6-EDFEFB084371}" type="pres">
      <dgm:prSet presAssocID="{C00F08CB-5A51-184D-89BD-4749BDF6DFBB}" presName="dummy" presStyleCnt="0"/>
      <dgm:spPr/>
      <dgm:t>
        <a:bodyPr/>
        <a:lstStyle/>
        <a:p>
          <a:endParaRPr lang="en-US"/>
        </a:p>
      </dgm:t>
    </dgm:pt>
    <dgm:pt modelId="{069AF322-A318-D043-9591-84C3E38AAA09}" type="pres">
      <dgm:prSet presAssocID="{C00F08CB-5A51-184D-89BD-4749BDF6DFBB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A6FC08-96CA-1C47-A17D-1A016A7047B8}" type="pres">
      <dgm:prSet presAssocID="{644001A5-BD81-2147-877F-25605083C3EC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E601121A-CCFC-E74A-A54F-7423B6F32F63}" type="presOf" srcId="{C00F08CB-5A51-184D-89BD-4749BDF6DFBB}" destId="{069AF322-A318-D043-9591-84C3E38AAA09}" srcOrd="0" destOrd="0" presId="urn:microsoft.com/office/officeart/2005/8/layout/cycle1"/>
    <dgm:cxn modelId="{BE2CB5CC-FEAE-3840-BC21-1AC165AB35A1}" type="presOf" srcId="{644001A5-BD81-2147-877F-25605083C3EC}" destId="{FAA6FC08-96CA-1C47-A17D-1A016A7047B8}" srcOrd="0" destOrd="0" presId="urn:microsoft.com/office/officeart/2005/8/layout/cycle1"/>
    <dgm:cxn modelId="{23DF977C-29F3-714B-84DB-4D56F9083770}" srcId="{4AA6D0F7-193A-C04B-BC30-B2350B461134}" destId="{CB30D98D-02C3-F54C-936D-2DAC59457306}" srcOrd="1" destOrd="0" parTransId="{873F4326-CCE0-834B-B83D-9926B73D5846}" sibTransId="{5D489A38-20FD-AA49-9056-32F0CC6606D9}"/>
    <dgm:cxn modelId="{A1B3AF47-F958-7843-B26B-DCB9AF4E0553}" type="presOf" srcId="{FD033A76-101E-054A-AD29-DD74BBC28F54}" destId="{BD286F73-BA65-7848-9EB2-FDDEEBE0D410}" srcOrd="0" destOrd="0" presId="urn:microsoft.com/office/officeart/2005/8/layout/cycle1"/>
    <dgm:cxn modelId="{740EBD3B-C549-D44D-86E9-AE2469443AAA}" type="presOf" srcId="{103B7BFC-60E1-4541-91C2-8C7DD1762C40}" destId="{ED97BEEB-C499-2644-BDFA-255B20AEFD4E}" srcOrd="0" destOrd="0" presId="urn:microsoft.com/office/officeart/2005/8/layout/cycle1"/>
    <dgm:cxn modelId="{12DAAD99-F0CA-FF4A-9EAF-D51748AE20D3}" type="presOf" srcId="{6E9B078F-DC84-424E-AC4E-9FE29580A5DC}" destId="{9D94F074-A20A-8446-B89E-AE5DE363593A}" srcOrd="0" destOrd="0" presId="urn:microsoft.com/office/officeart/2005/8/layout/cycle1"/>
    <dgm:cxn modelId="{98703145-CEFE-F440-8D8C-79EB848317B5}" type="presOf" srcId="{5D489A38-20FD-AA49-9056-32F0CC6606D9}" destId="{C398050E-60B9-B543-8985-6A37255102BC}" srcOrd="0" destOrd="0" presId="urn:microsoft.com/office/officeart/2005/8/layout/cycle1"/>
    <dgm:cxn modelId="{A2E41544-2FB3-F84D-A9A2-542F5F028D73}" srcId="{4AA6D0F7-193A-C04B-BC30-B2350B461134}" destId="{C00F08CB-5A51-184D-89BD-4749BDF6DFBB}" srcOrd="3" destOrd="0" parTransId="{F89449E9-C753-D642-83DF-7EA53358B2E8}" sibTransId="{644001A5-BD81-2147-877F-25605083C3EC}"/>
    <dgm:cxn modelId="{27D26EC6-78E4-9445-B203-9EBFC3B96149}" srcId="{4AA6D0F7-193A-C04B-BC30-B2350B461134}" destId="{FD033A76-101E-054A-AD29-DD74BBC28F54}" srcOrd="2" destOrd="0" parTransId="{9AA0BB5A-C209-EE47-A763-802580721225}" sibTransId="{CDA02404-83E4-A64B-9269-B9FDFDAD5DE2}"/>
    <dgm:cxn modelId="{A0B851E0-5D9C-A24B-8E27-34F4AA6352F2}" srcId="{4AA6D0F7-193A-C04B-BC30-B2350B461134}" destId="{103B7BFC-60E1-4541-91C2-8C7DD1762C40}" srcOrd="0" destOrd="0" parTransId="{58C85B59-0022-EB4B-B9CB-62096E717189}" sibTransId="{6E9B078F-DC84-424E-AC4E-9FE29580A5DC}"/>
    <dgm:cxn modelId="{B47D1C56-E82C-FF43-AC25-64D623C7A7DD}" type="presOf" srcId="{4AA6D0F7-193A-C04B-BC30-B2350B461134}" destId="{E8C5E1B9-4FF0-9F43-88BE-8CF938664E9C}" srcOrd="0" destOrd="0" presId="urn:microsoft.com/office/officeart/2005/8/layout/cycle1"/>
    <dgm:cxn modelId="{1FAEF754-20AE-F241-AC33-7AC4DD7FF96D}" type="presOf" srcId="{CB30D98D-02C3-F54C-936D-2DAC59457306}" destId="{78C10794-62D7-DD4B-8875-66FDEC0E2E75}" srcOrd="0" destOrd="0" presId="urn:microsoft.com/office/officeart/2005/8/layout/cycle1"/>
    <dgm:cxn modelId="{DC58FC3B-551E-9C40-84D0-3C594C98B33F}" type="presOf" srcId="{CDA02404-83E4-A64B-9269-B9FDFDAD5DE2}" destId="{5EBDDD5C-AF0A-8B4E-B853-B16A95312455}" srcOrd="0" destOrd="0" presId="urn:microsoft.com/office/officeart/2005/8/layout/cycle1"/>
    <dgm:cxn modelId="{924AC260-E068-6349-A44C-94DABA1D6187}" type="presParOf" srcId="{E8C5E1B9-4FF0-9F43-88BE-8CF938664E9C}" destId="{F8BFB85C-C726-E841-B3AE-6ACD83988C18}" srcOrd="0" destOrd="0" presId="urn:microsoft.com/office/officeart/2005/8/layout/cycle1"/>
    <dgm:cxn modelId="{284EF817-56DC-6B49-B087-29063A7DBBCD}" type="presParOf" srcId="{E8C5E1B9-4FF0-9F43-88BE-8CF938664E9C}" destId="{ED97BEEB-C499-2644-BDFA-255B20AEFD4E}" srcOrd="1" destOrd="0" presId="urn:microsoft.com/office/officeart/2005/8/layout/cycle1"/>
    <dgm:cxn modelId="{3119F473-53AF-AA42-85C5-E1CECC3F30E2}" type="presParOf" srcId="{E8C5E1B9-4FF0-9F43-88BE-8CF938664E9C}" destId="{9D94F074-A20A-8446-B89E-AE5DE363593A}" srcOrd="2" destOrd="0" presId="urn:microsoft.com/office/officeart/2005/8/layout/cycle1"/>
    <dgm:cxn modelId="{63B66AC7-F277-254C-94AA-3470B8C83A09}" type="presParOf" srcId="{E8C5E1B9-4FF0-9F43-88BE-8CF938664E9C}" destId="{447B4B1A-E711-CF4D-8FDA-A0FC5C299B26}" srcOrd="3" destOrd="0" presId="urn:microsoft.com/office/officeart/2005/8/layout/cycle1"/>
    <dgm:cxn modelId="{8BB8CE2D-C665-9B41-943D-467B92E94408}" type="presParOf" srcId="{E8C5E1B9-4FF0-9F43-88BE-8CF938664E9C}" destId="{78C10794-62D7-DD4B-8875-66FDEC0E2E75}" srcOrd="4" destOrd="0" presId="urn:microsoft.com/office/officeart/2005/8/layout/cycle1"/>
    <dgm:cxn modelId="{160D46D5-4C62-B24E-B5AF-197B6CB09348}" type="presParOf" srcId="{E8C5E1B9-4FF0-9F43-88BE-8CF938664E9C}" destId="{C398050E-60B9-B543-8985-6A37255102BC}" srcOrd="5" destOrd="0" presId="urn:microsoft.com/office/officeart/2005/8/layout/cycle1"/>
    <dgm:cxn modelId="{E9D2CA36-6AB5-F642-9AAE-2BAA397B96F2}" type="presParOf" srcId="{E8C5E1B9-4FF0-9F43-88BE-8CF938664E9C}" destId="{D5A7330D-C60B-3F42-BBB1-17AC136FB867}" srcOrd="6" destOrd="0" presId="urn:microsoft.com/office/officeart/2005/8/layout/cycle1"/>
    <dgm:cxn modelId="{5A046766-826B-3745-9203-B47D1D9D763D}" type="presParOf" srcId="{E8C5E1B9-4FF0-9F43-88BE-8CF938664E9C}" destId="{BD286F73-BA65-7848-9EB2-FDDEEBE0D410}" srcOrd="7" destOrd="0" presId="urn:microsoft.com/office/officeart/2005/8/layout/cycle1"/>
    <dgm:cxn modelId="{4F6D00CA-8C7F-BB4A-8C9F-728B7A6826B6}" type="presParOf" srcId="{E8C5E1B9-4FF0-9F43-88BE-8CF938664E9C}" destId="{5EBDDD5C-AF0A-8B4E-B853-B16A95312455}" srcOrd="8" destOrd="0" presId="urn:microsoft.com/office/officeart/2005/8/layout/cycle1"/>
    <dgm:cxn modelId="{A23783C7-1F8B-924D-842D-17D975A3C705}" type="presParOf" srcId="{E8C5E1B9-4FF0-9F43-88BE-8CF938664E9C}" destId="{EEDE419F-9DA9-8D4D-92B6-EDFEFB084371}" srcOrd="9" destOrd="0" presId="urn:microsoft.com/office/officeart/2005/8/layout/cycle1"/>
    <dgm:cxn modelId="{CEA8758F-20F5-E645-A122-667607CE5B61}" type="presParOf" srcId="{E8C5E1B9-4FF0-9F43-88BE-8CF938664E9C}" destId="{069AF322-A318-D043-9591-84C3E38AAA09}" srcOrd="10" destOrd="0" presId="urn:microsoft.com/office/officeart/2005/8/layout/cycle1"/>
    <dgm:cxn modelId="{FB289A45-D5CA-BC43-A24F-2D604ACB1F2D}" type="presParOf" srcId="{E8C5E1B9-4FF0-9F43-88BE-8CF938664E9C}" destId="{FAA6FC08-96CA-1C47-A17D-1A016A7047B8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7BEEB-C499-2644-BDFA-255B20AEFD4E}">
      <dsp:nvSpPr>
        <dsp:cNvPr id="0" name=""/>
        <dsp:cNvSpPr/>
      </dsp:nvSpPr>
      <dsp:spPr>
        <a:xfrm>
          <a:off x="2487006" y="88038"/>
          <a:ext cx="1400849" cy="1400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?</a:t>
          </a:r>
          <a:endParaRPr lang="en-US" sz="6500" kern="1200" dirty="0"/>
        </a:p>
      </dsp:txBody>
      <dsp:txXfrm>
        <a:off x="2487006" y="88038"/>
        <a:ext cx="1400849" cy="1400849"/>
      </dsp:txXfrm>
    </dsp:sp>
    <dsp:sp modelId="{9D94F074-A20A-8446-B89E-AE5DE363593A}">
      <dsp:nvSpPr>
        <dsp:cNvPr id="0" name=""/>
        <dsp:cNvSpPr/>
      </dsp:nvSpPr>
      <dsp:spPr>
        <a:xfrm>
          <a:off x="19643" y="-199"/>
          <a:ext cx="3956449" cy="3956449"/>
        </a:xfrm>
        <a:prstGeom prst="circularArrow">
          <a:avLst>
            <a:gd name="adj1" fmla="val 6904"/>
            <a:gd name="adj2" fmla="val 465531"/>
            <a:gd name="adj3" fmla="val 548663"/>
            <a:gd name="adj4" fmla="val 20585806"/>
            <a:gd name="adj5" fmla="val 8055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10794-62D7-DD4B-8875-66FDEC0E2E75}">
      <dsp:nvSpPr>
        <dsp:cNvPr id="0" name=""/>
        <dsp:cNvSpPr/>
      </dsp:nvSpPr>
      <dsp:spPr>
        <a:xfrm>
          <a:off x="2487006" y="2467162"/>
          <a:ext cx="1400849" cy="1400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!</a:t>
          </a:r>
          <a:endParaRPr lang="en-US" sz="6500" kern="1200" dirty="0"/>
        </a:p>
      </dsp:txBody>
      <dsp:txXfrm>
        <a:off x="2487006" y="2467162"/>
        <a:ext cx="1400849" cy="1400849"/>
      </dsp:txXfrm>
    </dsp:sp>
    <dsp:sp modelId="{C398050E-60B9-B543-8985-6A37255102BC}">
      <dsp:nvSpPr>
        <dsp:cNvPr id="0" name=""/>
        <dsp:cNvSpPr/>
      </dsp:nvSpPr>
      <dsp:spPr>
        <a:xfrm>
          <a:off x="19643" y="-199"/>
          <a:ext cx="3956449" cy="3956449"/>
        </a:xfrm>
        <a:prstGeom prst="circularArrow">
          <a:avLst>
            <a:gd name="adj1" fmla="val 6904"/>
            <a:gd name="adj2" fmla="val 465531"/>
            <a:gd name="adj3" fmla="val 5948663"/>
            <a:gd name="adj4" fmla="val 4385806"/>
            <a:gd name="adj5" fmla="val 8055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86F73-BA65-7848-9EB2-FDDEEBE0D410}">
      <dsp:nvSpPr>
        <dsp:cNvPr id="0" name=""/>
        <dsp:cNvSpPr/>
      </dsp:nvSpPr>
      <dsp:spPr>
        <a:xfrm>
          <a:off x="107881" y="2467162"/>
          <a:ext cx="1400849" cy="1400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𝗫</a:t>
          </a:r>
          <a:endParaRPr lang="en-US" sz="6500" kern="1200" dirty="0"/>
        </a:p>
      </dsp:txBody>
      <dsp:txXfrm>
        <a:off x="107881" y="2467162"/>
        <a:ext cx="1400849" cy="1400849"/>
      </dsp:txXfrm>
    </dsp:sp>
    <dsp:sp modelId="{5EBDDD5C-AF0A-8B4E-B853-B16A95312455}">
      <dsp:nvSpPr>
        <dsp:cNvPr id="0" name=""/>
        <dsp:cNvSpPr/>
      </dsp:nvSpPr>
      <dsp:spPr>
        <a:xfrm>
          <a:off x="19643" y="-199"/>
          <a:ext cx="3956449" cy="3956449"/>
        </a:xfrm>
        <a:prstGeom prst="circularArrow">
          <a:avLst>
            <a:gd name="adj1" fmla="val 6904"/>
            <a:gd name="adj2" fmla="val 465531"/>
            <a:gd name="adj3" fmla="val 11348663"/>
            <a:gd name="adj4" fmla="val 9785806"/>
            <a:gd name="adj5" fmla="val 8055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AF322-A318-D043-9591-84C3E38AAA09}">
      <dsp:nvSpPr>
        <dsp:cNvPr id="0" name=""/>
        <dsp:cNvSpPr/>
      </dsp:nvSpPr>
      <dsp:spPr>
        <a:xfrm>
          <a:off x="107881" y="88038"/>
          <a:ext cx="1400849" cy="1400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✓</a:t>
          </a:r>
          <a:endParaRPr lang="en-US" sz="6500" kern="1200" dirty="0"/>
        </a:p>
      </dsp:txBody>
      <dsp:txXfrm>
        <a:off x="107881" y="88038"/>
        <a:ext cx="1400849" cy="1400849"/>
      </dsp:txXfrm>
    </dsp:sp>
    <dsp:sp modelId="{FAA6FC08-96CA-1C47-A17D-1A016A7047B8}">
      <dsp:nvSpPr>
        <dsp:cNvPr id="0" name=""/>
        <dsp:cNvSpPr/>
      </dsp:nvSpPr>
      <dsp:spPr>
        <a:xfrm>
          <a:off x="19643" y="-199"/>
          <a:ext cx="3956449" cy="3956449"/>
        </a:xfrm>
        <a:prstGeom prst="circularArrow">
          <a:avLst>
            <a:gd name="adj1" fmla="val 6904"/>
            <a:gd name="adj2" fmla="val 465531"/>
            <a:gd name="adj3" fmla="val 16748663"/>
            <a:gd name="adj4" fmla="val 15185806"/>
            <a:gd name="adj5" fmla="val 8055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726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~30+ studenter.</a:t>
            </a:r>
          </a:p>
          <a:p>
            <a:r>
              <a:rPr lang="nb-NO" dirty="0" smtClean="0"/>
              <a:t>3 </a:t>
            </a:r>
            <a:r>
              <a:rPr lang="nb-NO" baseline="0" dirty="0" smtClean="0"/>
              <a:t>har vært med før.</a:t>
            </a:r>
          </a:p>
          <a:p>
            <a:endParaRPr lang="nb-NO" dirty="0" smtClean="0"/>
          </a:p>
          <a:p>
            <a:r>
              <a:rPr lang="nb-NO" dirty="0" smtClean="0"/>
              <a:t>Trenger litt info</a:t>
            </a:r>
            <a:r>
              <a:rPr lang="nb-NO" baseline="0" dirty="0" smtClean="0"/>
              <a:t> for å kunne tilpasse kurset</a:t>
            </a:r>
          </a:p>
          <a:p>
            <a:r>
              <a:rPr lang="nb-NO" baseline="0" dirty="0" smtClean="0"/>
              <a:t>Hvor mange vet hva test-drevet utvikling er?</a:t>
            </a:r>
          </a:p>
          <a:p>
            <a:r>
              <a:rPr lang="nb-NO" baseline="0" dirty="0" smtClean="0"/>
              <a:t>Hvor mange har brukt det?</a:t>
            </a:r>
          </a:p>
        </p:txBody>
      </p:sp>
    </p:spTree>
    <p:extLst>
      <p:ext uri="{BB962C8B-B14F-4D97-AF65-F5344CB8AC3E}">
        <p14:creationId xmlns:p14="http://schemas.microsoft.com/office/powerpoint/2010/main" val="2086172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Noen trenger litt overbevisning.</a:t>
            </a:r>
          </a:p>
          <a:p>
            <a:r>
              <a:rPr lang="nb-NO" dirty="0" smtClean="0"/>
              <a:t>Høres kanskje ikke-intuitivt</a:t>
            </a:r>
            <a:r>
              <a:rPr lang="nb-NO" baseline="0" dirty="0" smtClean="0"/>
              <a:t> ut?</a:t>
            </a:r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oss</a:t>
            </a:r>
            <a:r>
              <a:rPr lang="en-US" dirty="0" smtClean="0"/>
              <a:t> </a:t>
            </a:r>
            <a:r>
              <a:rPr lang="en-US" dirty="0" err="1" smtClean="0"/>
              <a:t>stoppe</a:t>
            </a:r>
            <a:r>
              <a:rPr lang="en-US" dirty="0" smtClean="0"/>
              <a:t> </a:t>
            </a:r>
            <a:r>
              <a:rPr lang="en-US" dirty="0" err="1" smtClean="0"/>
              <a:t>opp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reflektere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store </a:t>
            </a:r>
            <a:r>
              <a:rPr lang="en-US" baseline="0" dirty="0" err="1" smtClean="0"/>
              <a:t>bildet</a:t>
            </a:r>
            <a:r>
              <a:rPr lang="en-US" baseline="0" dirty="0" smtClean="0"/>
              <a:t>. </a:t>
            </a:r>
          </a:p>
          <a:p>
            <a:r>
              <a:rPr lang="en-US" dirty="0" smtClean="0"/>
              <a:t>TDD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siler</a:t>
            </a:r>
            <a:r>
              <a:rPr lang="en-US" baseline="0" dirty="0" smtClean="0"/>
              <a:t>-bullet, men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sin </a:t>
            </a:r>
            <a:r>
              <a:rPr lang="en-US" baseline="0" dirty="0" err="1" smtClean="0"/>
              <a:t>plass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mange </a:t>
            </a:r>
            <a:r>
              <a:rPr lang="en-US" baseline="0" dirty="0" err="1" smtClean="0"/>
              <a:t>situasjoner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Både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med </a:t>
            </a:r>
            <a:r>
              <a:rPr lang="en-US" dirty="0" err="1" smtClean="0"/>
              <a:t>teknikk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displin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spesielt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nyttig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nye</a:t>
            </a:r>
            <a:endParaRPr lang="en-US" baseline="0" dirty="0" smtClean="0"/>
          </a:p>
          <a:p>
            <a:r>
              <a:rPr lang="en-US" baseline="0" dirty="0" err="1" smtClean="0"/>
              <a:t>Når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må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små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skritt</a:t>
            </a:r>
            <a:endParaRPr lang="en-US" baseline="0" dirty="0" smtClean="0"/>
          </a:p>
          <a:p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TDD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bevisst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hvilken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tester. </a:t>
            </a:r>
            <a:r>
              <a:rPr lang="en-US" baseline="0" dirty="0" err="1" smtClean="0"/>
              <a:t>Noen</a:t>
            </a:r>
            <a:r>
              <a:rPr lang="en-US" baseline="0" dirty="0" smtClean="0"/>
              <a:t> ganger </a:t>
            </a:r>
            <a:r>
              <a:rPr lang="en-US" baseline="0" dirty="0" err="1" smtClean="0"/>
              <a:t>skriver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etterpå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regel vet </a:t>
            </a:r>
            <a:r>
              <a:rPr lang="en-US" baseline="0" dirty="0" err="1" smtClean="0"/>
              <a:t>hvordan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skrive</a:t>
            </a:r>
            <a:r>
              <a:rPr lang="en-US" baseline="0" dirty="0" smtClean="0"/>
              <a:t> tester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etterpå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386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VIKTIG !!!!</a:t>
            </a:r>
          </a:p>
          <a:p>
            <a:r>
              <a:rPr lang="en-US" dirty="0" smtClean="0"/>
              <a:t>Microsoft </a:t>
            </a:r>
            <a:r>
              <a:rPr lang="en-US" dirty="0" err="1" smtClean="0"/>
              <a:t>Excell</a:t>
            </a:r>
            <a:r>
              <a:rPr lang="en-US" dirty="0" smtClean="0"/>
              <a:t> =&gt; Del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skrevet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assembly =&gt; INGEN RØRER DEN!</a:t>
            </a:r>
          </a:p>
          <a:p>
            <a:r>
              <a:rPr lang="en-US" baseline="0" dirty="0" err="1" smtClean="0"/>
              <a:t>Endre</a:t>
            </a:r>
            <a:r>
              <a:rPr lang="en-US" baseline="0" dirty="0" smtClean="0"/>
              <a:t> design =&gt; test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riktig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nivå</a:t>
            </a:r>
            <a:endParaRPr lang="en-US" baseline="0" dirty="0" smtClean="0"/>
          </a:p>
          <a:p>
            <a:r>
              <a:rPr lang="en-US" baseline="0" dirty="0" smtClean="0"/>
              <a:t>Continuous Delivery </a:t>
            </a:r>
            <a:r>
              <a:rPr lang="en-US" baseline="0" dirty="0" err="1" smtClean="0"/>
              <a:t>krever</a:t>
            </a:r>
            <a:r>
              <a:rPr lang="en-US" baseline="0" dirty="0" smtClean="0"/>
              <a:t>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04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dette</a:t>
            </a:r>
            <a:endParaRPr lang="en-US" dirty="0" smtClean="0"/>
          </a:p>
          <a:p>
            <a:r>
              <a:rPr lang="en-US" dirty="0" err="1" smtClean="0"/>
              <a:t>Forutsetter</a:t>
            </a:r>
            <a:r>
              <a:rPr lang="en-US" dirty="0" smtClean="0"/>
              <a:t> at du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skrevet</a:t>
            </a:r>
            <a:r>
              <a:rPr lang="en-US" baseline="0" dirty="0" smtClean="0"/>
              <a:t> bra </a:t>
            </a:r>
            <a:r>
              <a:rPr lang="en-US" baseline="0" dirty="0" err="1" smtClean="0"/>
              <a:t>kode</a:t>
            </a:r>
            <a:endParaRPr lang="en-US" baseline="0" dirty="0" smtClean="0"/>
          </a:p>
          <a:p>
            <a:r>
              <a:rPr lang="en-US" b="1" baseline="0" dirty="0" err="1" smtClean="0"/>
              <a:t>Fungerer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ikke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alltid</a:t>
            </a:r>
            <a:r>
              <a:rPr lang="en-US" b="1" baseline="0" dirty="0" smtClean="0"/>
              <a:t>, men </a:t>
            </a:r>
            <a:r>
              <a:rPr lang="en-US" b="1" baseline="0" dirty="0" err="1" smtClean="0"/>
              <a:t>er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ofte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fordi</a:t>
            </a:r>
            <a:r>
              <a:rPr lang="en-US" b="1" baseline="0" dirty="0" smtClean="0"/>
              <a:t> man </a:t>
            </a:r>
            <a:r>
              <a:rPr lang="en-US" b="1" baseline="0" dirty="0" err="1" smtClean="0"/>
              <a:t>ikke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har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vedlikeholdt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testene</a:t>
            </a:r>
            <a:endParaRPr lang="en-US" b="1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3958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</a:t>
            </a:r>
            <a:r>
              <a:rPr lang="en-US" dirty="0" err="1" smtClean="0"/>
              <a:t>Dette</a:t>
            </a:r>
            <a:r>
              <a:rPr lang="en-US" dirty="0" smtClean="0"/>
              <a:t> </a:t>
            </a:r>
            <a:r>
              <a:rPr lang="en-US" dirty="0" err="1" smtClean="0"/>
              <a:t>avhenger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mange ting,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diskutert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. TDD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neppe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godt</a:t>
            </a:r>
            <a:r>
              <a:rPr lang="en-US" baseline="0" dirty="0" smtClean="0"/>
              <a:t> design </a:t>
            </a:r>
            <a:r>
              <a:rPr lang="en-US" baseline="0" dirty="0" err="1" smtClean="0"/>
              <a:t>uten</a:t>
            </a:r>
            <a:r>
              <a:rPr lang="en-US" baseline="0" dirty="0" smtClean="0"/>
              <a:t> at du vet </a:t>
            </a:r>
            <a:r>
              <a:rPr lang="en-US" baseline="0" dirty="0" err="1" smtClean="0"/>
              <a:t>hvordan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godt</a:t>
            </a:r>
            <a:r>
              <a:rPr lang="en-US" baseline="0" dirty="0" smtClean="0"/>
              <a:t> design. TDD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indikasjoner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når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feil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En iterasjon er en runde rundt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8829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”En ting” kan bestå av flere </a:t>
            </a:r>
            <a:r>
              <a:rPr lang="nb-NO" baseline="0" dirty="0" err="1" smtClean="0"/>
              <a:t>asserts</a:t>
            </a:r>
            <a:r>
              <a:rPr lang="nb-NO" baseline="0" dirty="0" smtClean="0"/>
              <a:t>, men det er sjeldent</a:t>
            </a:r>
          </a:p>
        </p:txBody>
      </p:sp>
    </p:spTree>
    <p:extLst>
      <p:ext uri="{BB962C8B-B14F-4D97-AF65-F5344CB8AC3E}">
        <p14:creationId xmlns:p14="http://schemas.microsoft.com/office/powerpoint/2010/main" val="2162673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Noen overdriver dette veldig, men vær pragmatisk!</a:t>
            </a:r>
          </a:p>
          <a:p>
            <a:r>
              <a:rPr lang="nb-NO" baseline="0" dirty="0" smtClean="0"/>
              <a:t>Skriver du mer kode, så har du ikke tester for det!</a:t>
            </a:r>
          </a:p>
          <a:p>
            <a:r>
              <a:rPr lang="nb-NO" baseline="0" dirty="0" smtClean="0"/>
              <a:t>YAGNI -&gt; Her er en av styrkene til TDD-</a:t>
            </a:r>
            <a:r>
              <a:rPr lang="nb-NO" baseline="0" dirty="0" err="1" smtClean="0"/>
              <a:t>mindsettet</a:t>
            </a:r>
            <a:r>
              <a:rPr lang="nb-NO" baseline="0" dirty="0" smtClean="0"/>
              <a:t>. Ingen overflødig kode</a:t>
            </a:r>
          </a:p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62673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5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DRY =&gt; både implementasjon og testkode</a:t>
            </a:r>
          </a:p>
          <a:p>
            <a:r>
              <a:rPr lang="nb-NO" baseline="0" dirty="0" smtClean="0"/>
              <a:t>CLEAN CODE</a:t>
            </a:r>
          </a:p>
        </p:txBody>
      </p:sp>
    </p:spTree>
    <p:extLst>
      <p:ext uri="{BB962C8B-B14F-4D97-AF65-F5344CB8AC3E}">
        <p14:creationId xmlns:p14="http://schemas.microsoft.com/office/powerpoint/2010/main" val="2162673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62673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84692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Forfatter av The Art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Unit Testing</a:t>
            </a:r>
          </a:p>
          <a:p>
            <a:r>
              <a:rPr lang="nb-NO" baseline="0" dirty="0" smtClean="0"/>
              <a:t>Fungerer bra i mange tilfeller, men er litt rar å lese.</a:t>
            </a:r>
          </a:p>
          <a:p>
            <a:r>
              <a:rPr lang="nb-NO" baseline="0" dirty="0" smtClean="0"/>
              <a:t>Gir mye informasjon</a:t>
            </a:r>
          </a:p>
          <a:p>
            <a:r>
              <a:rPr lang="nb-NO" baseline="0" dirty="0" smtClean="0"/>
              <a:t>Ulempe om du bytter navn på metoden du tester</a:t>
            </a:r>
          </a:p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13393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Her er en del implisitt siden vi tester klassen </a:t>
            </a:r>
            <a:r>
              <a:rPr lang="nb-NO" baseline="0" dirty="0" err="1" smtClean="0"/>
              <a:t>BowlingScorer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22801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62673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Finnes noe som kalles ”</a:t>
            </a:r>
            <a:r>
              <a:rPr lang="nb-NO" baseline="0" dirty="0" err="1" smtClean="0"/>
              <a:t>Fluent</a:t>
            </a:r>
            <a:r>
              <a:rPr lang="nb-NO" baseline="0" dirty="0" smtClean="0"/>
              <a:t>” </a:t>
            </a:r>
            <a:r>
              <a:rPr lang="nb-NO" baseline="0" dirty="0" err="1" smtClean="0"/>
              <a:t>Assertions</a:t>
            </a:r>
            <a:r>
              <a:rPr lang="nb-NO" baseline="0" dirty="0" smtClean="0"/>
              <a:t> – det gir mer </a:t>
            </a:r>
            <a:r>
              <a:rPr lang="nb-NO" baseline="0" dirty="0" err="1" smtClean="0"/>
              <a:t>mennskelig</a:t>
            </a:r>
            <a:r>
              <a:rPr lang="nb-NO" baseline="0" dirty="0" smtClean="0"/>
              <a:t> språk</a:t>
            </a:r>
          </a:p>
          <a:p>
            <a:r>
              <a:rPr lang="nb-NO" baseline="0" dirty="0" smtClean="0"/>
              <a:t>”</a:t>
            </a:r>
            <a:r>
              <a:rPr lang="nb-NO" baseline="0" dirty="0" err="1" smtClean="0"/>
              <a:t>totalSum.Should</a:t>
            </a:r>
            <a:r>
              <a:rPr lang="nb-NO" baseline="0" smtClean="0"/>
              <a:t>().Be(300)”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62673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være</a:t>
            </a:r>
            <a:r>
              <a:rPr lang="en-US" dirty="0" smtClean="0"/>
              <a:t> </a:t>
            </a:r>
            <a:r>
              <a:rPr lang="en-US" dirty="0" err="1" smtClean="0"/>
              <a:t>greit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før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skriver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testen</a:t>
            </a:r>
            <a:endParaRPr lang="en-US" baseline="0" dirty="0" smtClean="0"/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noen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bra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skrive</a:t>
            </a:r>
            <a:r>
              <a:rPr lang="en-US" baseline="0" dirty="0" smtClean="0"/>
              <a:t> Assert </a:t>
            </a:r>
            <a:r>
              <a:rPr lang="en-US" baseline="0" dirty="0" err="1" smtClean="0"/>
              <a:t>først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40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først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begynne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forklare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hva</a:t>
            </a:r>
            <a:r>
              <a:rPr lang="en-US" baseline="0" dirty="0" smtClean="0"/>
              <a:t> en kata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”</a:t>
            </a:r>
            <a:endParaRPr lang="en-US" dirty="0" smtClean="0"/>
          </a:p>
          <a:p>
            <a:r>
              <a:rPr lang="en-US" dirty="0" err="1" smtClean="0"/>
              <a:t>Kommer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kampsport</a:t>
            </a:r>
            <a:r>
              <a:rPr lang="en-US" dirty="0" smtClean="0"/>
              <a:t> – </a:t>
            </a:r>
            <a:r>
              <a:rPr lang="en-US" dirty="0" err="1" smtClean="0"/>
              <a:t>betyr</a:t>
            </a:r>
            <a:r>
              <a:rPr lang="en-US" dirty="0" smtClean="0"/>
              <a:t> </a:t>
            </a:r>
            <a:r>
              <a:rPr lang="en-US" dirty="0" err="1" smtClean="0"/>
              <a:t>bokstavelig</a:t>
            </a:r>
            <a:r>
              <a:rPr lang="en-US" dirty="0" smtClean="0"/>
              <a:t> </a:t>
            </a:r>
            <a:r>
              <a:rPr lang="en-US" dirty="0" err="1" smtClean="0"/>
              <a:t>talt</a:t>
            </a:r>
            <a:r>
              <a:rPr lang="en-US" dirty="0" smtClean="0"/>
              <a:t> “FORM”</a:t>
            </a:r>
          </a:p>
          <a:p>
            <a:r>
              <a:rPr lang="en-US" dirty="0" smtClean="0"/>
              <a:t>Sett med </a:t>
            </a:r>
            <a:r>
              <a:rPr lang="en-US" dirty="0" err="1" smtClean="0"/>
              <a:t>koregraferte</a:t>
            </a:r>
            <a:r>
              <a:rPr lang="en-US" dirty="0" smtClean="0"/>
              <a:t> </a:t>
            </a:r>
            <a:r>
              <a:rPr lang="en-US" dirty="0" err="1" smtClean="0"/>
              <a:t>mønster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man </a:t>
            </a:r>
            <a:r>
              <a:rPr lang="en-US" dirty="0" err="1" smtClean="0"/>
              <a:t>øver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endParaRPr lang="en-US" dirty="0" smtClean="0"/>
          </a:p>
          <a:p>
            <a:r>
              <a:rPr lang="en-US" dirty="0" smtClean="0"/>
              <a:t>Handler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muskelminne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øvelse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mester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Ikke</a:t>
            </a:r>
            <a:r>
              <a:rPr lang="en-US" dirty="0" smtClean="0"/>
              <a:t> bare for</a:t>
            </a:r>
            <a:r>
              <a:rPr lang="en-US" baseline="0" dirty="0" smtClean="0"/>
              <a:t> TDD - Sport, </a:t>
            </a:r>
            <a:r>
              <a:rPr lang="en-US" baseline="0" dirty="0" err="1" smtClean="0"/>
              <a:t>musikk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presentasjonsteknikk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grammatikk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håndskrift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brukes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nye</a:t>
            </a:r>
            <a:r>
              <a:rPr lang="en-US" baseline="0" dirty="0" smtClean="0"/>
              <a:t> ting. </a:t>
            </a:r>
            <a:r>
              <a:rPr lang="en-US" baseline="0" dirty="0" err="1" smtClean="0"/>
              <a:t>F.eks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gjøre</a:t>
            </a:r>
            <a:r>
              <a:rPr lang="en-US" baseline="0" dirty="0" smtClean="0"/>
              <a:t> bowling </a:t>
            </a:r>
            <a:r>
              <a:rPr lang="en-US" baseline="0" dirty="0" err="1" smtClean="0"/>
              <a:t>kataen</a:t>
            </a:r>
            <a:r>
              <a:rPr lang="en-US" baseline="0" dirty="0" smtClean="0"/>
              <a:t> I et </a:t>
            </a:r>
            <a:r>
              <a:rPr lang="en-US" baseline="0" dirty="0" err="1" smtClean="0"/>
              <a:t>nytt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at den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CPUer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samtidig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Spørsmål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underveis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Om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uklart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spør</a:t>
            </a:r>
            <a:r>
              <a:rPr lang="en-US" baseline="0" dirty="0" smtClean="0"/>
              <a:t>!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sikkert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lurer</a:t>
            </a:r>
            <a:r>
              <a:rPr lang="en-US" baseline="0" dirty="0" smtClean="0"/>
              <a:t>.</a:t>
            </a:r>
          </a:p>
          <a:p>
            <a:r>
              <a:rPr lang="en-US" baseline="0" smtClean="0"/>
              <a:t>PRESENTASJON BLIR TILGJENGELIG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70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 smtClean="0"/>
              <a:t>Dere</a:t>
            </a:r>
            <a:r>
              <a:rPr lang="nb-NO" b="1" baseline="0" dirty="0" smtClean="0"/>
              <a:t> som var her i fjor kommer til å få noen egne oppgaver utlevert etterpå.</a:t>
            </a:r>
            <a:endParaRPr lang="nb-NO" b="1" dirty="0" smtClean="0"/>
          </a:p>
          <a:p>
            <a:r>
              <a:rPr lang="nb-NO" dirty="0" smtClean="0"/>
              <a:t>Dere skal få jobbe veldig fritt,</a:t>
            </a:r>
            <a:r>
              <a:rPr lang="nb-NO" baseline="0" dirty="0" smtClean="0"/>
              <a:t> men jeg skal dytte dere i riktig retning</a:t>
            </a:r>
          </a:p>
          <a:p>
            <a:r>
              <a:rPr lang="nb-NO" baseline="0" dirty="0" smtClean="0"/>
              <a:t>Lære grunnleggende TDD og finne en rytme</a:t>
            </a:r>
          </a:p>
        </p:txBody>
      </p:sp>
    </p:spTree>
    <p:extLst>
      <p:ext uri="{BB962C8B-B14F-4D97-AF65-F5344CB8AC3E}">
        <p14:creationId xmlns:p14="http://schemas.microsoft.com/office/powerpoint/2010/main" val="2525908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jobbet</a:t>
            </a:r>
            <a:r>
              <a:rPr lang="en-US" baseline="0" dirty="0" smtClean="0"/>
              <a:t> en del med Java,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siden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, vi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hvordan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går</a:t>
            </a:r>
            <a:r>
              <a:rPr lang="en-US" baseline="0" dirty="0" smtClean="0"/>
              <a:t>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16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oss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tilbake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kodedesign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det</a:t>
            </a:r>
            <a:r>
              <a:rPr lang="en-US" b="1" baseline="0" dirty="0" smtClean="0"/>
              <a:t> store </a:t>
            </a:r>
            <a:r>
              <a:rPr lang="en-US" b="1" baseline="0" dirty="0" err="1" smtClean="0"/>
              <a:t>bildet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err="1" smtClean="0"/>
              <a:t>Alderstest</a:t>
            </a:r>
            <a:r>
              <a:rPr lang="en-US" baseline="0" dirty="0" smtClean="0"/>
              <a:t> … :P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err="1" smtClean="0"/>
              <a:t>Kræsjkurs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Kjapt gjennom de tre første og litt nøyere gjennom det fjerde.</a:t>
            </a:r>
          </a:p>
          <a:p>
            <a:r>
              <a:rPr lang="nb-NO" baseline="0" dirty="0" smtClean="0"/>
              <a:t>Dette er ting dere vil lære mer om når dere jobber med </a:t>
            </a:r>
            <a:r>
              <a:rPr lang="nb-NO" baseline="0" dirty="0" err="1" smtClean="0"/>
              <a:t>objektorientert</a:t>
            </a:r>
            <a:r>
              <a:rPr lang="nb-NO" baseline="0" dirty="0" smtClean="0"/>
              <a:t> kode</a:t>
            </a:r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... For metoder</a:t>
            </a:r>
          </a:p>
          <a:p>
            <a:r>
              <a:rPr lang="nb-NO" baseline="0" dirty="0" smtClean="0"/>
              <a:t>Handler om at koden skal holde seg på samme abstraksjonsnivå. </a:t>
            </a:r>
          </a:p>
          <a:p>
            <a:r>
              <a:rPr lang="nb-NO" baseline="0" dirty="0" smtClean="0"/>
              <a:t>Om man kaller ”</a:t>
            </a:r>
            <a:r>
              <a:rPr lang="nb-NO" baseline="0" dirty="0" err="1" smtClean="0"/>
              <a:t>GetCustomer</a:t>
            </a:r>
            <a:r>
              <a:rPr lang="nb-NO" baseline="0" dirty="0" smtClean="0"/>
              <a:t>()” bør ikke metoden inneholde kode for å </a:t>
            </a:r>
            <a:r>
              <a:rPr lang="nb-NO" baseline="0" dirty="0" err="1" smtClean="0"/>
              <a:t>deserialisere</a:t>
            </a:r>
            <a:r>
              <a:rPr lang="nb-NO" baseline="0" dirty="0" smtClean="0"/>
              <a:t> XML med kundeinfo og eller kode for å koble til og lese ut data fra databasen og </a:t>
            </a:r>
            <a:r>
              <a:rPr lang="nb-NO" baseline="0" dirty="0" err="1" smtClean="0"/>
              <a:t>parse</a:t>
            </a:r>
            <a:r>
              <a:rPr lang="nb-NO" baseline="0" dirty="0" smtClean="0"/>
              <a:t> feltene til en kundeentitet. Den burde håndtere en av tingene og da holde seg på det abstraksjonsnivået.</a:t>
            </a:r>
          </a:p>
        </p:txBody>
      </p:sp>
    </p:spTree>
    <p:extLst>
      <p:ext uri="{BB962C8B-B14F-4D97-AF65-F5344CB8AC3E}">
        <p14:creationId xmlns:p14="http://schemas.microsoft.com/office/powerpoint/2010/main" val="978053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Vi snakket om dette når det gjaldt testene</a:t>
            </a:r>
          </a:p>
          <a:p>
            <a:r>
              <a:rPr lang="nb-NO" baseline="0" dirty="0" smtClean="0"/>
              <a:t>Her er det viktig å vurdere når man fjerner duplikasjon.</a:t>
            </a:r>
          </a:p>
          <a:p>
            <a:r>
              <a:rPr lang="nb-NO" baseline="0" dirty="0" smtClean="0"/>
              <a:t>Bruk det til å f.eks. trekke ut variabler i metoder eller klasser.</a:t>
            </a:r>
          </a:p>
          <a:p>
            <a:r>
              <a:rPr lang="nb-NO" baseline="0" dirty="0" smtClean="0"/>
              <a:t>Selv om noe ligner behøver det ikke være likt nok til å være felles</a:t>
            </a:r>
          </a:p>
          <a:p>
            <a:r>
              <a:rPr lang="nb-NO" baseline="0" dirty="0" smtClean="0"/>
              <a:t>(Dette er ting dere lærer mer om senere)</a:t>
            </a:r>
          </a:p>
        </p:txBody>
      </p:sp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Ikke legg </a:t>
            </a:r>
            <a:r>
              <a:rPr lang="nb-NO" baseline="0" dirty="0" err="1" smtClean="0"/>
              <a:t>tilrette</a:t>
            </a:r>
            <a:r>
              <a:rPr lang="nb-NO" baseline="0" dirty="0" smtClean="0"/>
              <a:t> for ting du ikke er helt sikker på at er nødvendig</a:t>
            </a:r>
          </a:p>
          <a:p>
            <a:r>
              <a:rPr lang="nb-NO" baseline="0" dirty="0" smtClean="0"/>
              <a:t>Det er typisk at du kommer på en god idé mens du koder noe, men det er ikke en del av det du jobber med.</a:t>
            </a:r>
          </a:p>
          <a:p>
            <a:r>
              <a:rPr lang="nb-NO" baseline="0" dirty="0" smtClean="0"/>
              <a:t>Ofte er dette funksjonalitet som ikke ender opp med å brukes – og død/ubrukt kode er ikke bra</a:t>
            </a:r>
          </a:p>
        </p:txBody>
      </p:sp>
    </p:spTree>
    <p:extLst>
      <p:ext uri="{BB962C8B-B14F-4D97-AF65-F5344CB8AC3E}">
        <p14:creationId xmlns:p14="http://schemas.microsoft.com/office/powerpoint/2010/main" val="981766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Kjent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kjært</a:t>
            </a:r>
            <a:r>
              <a:rPr lang="en-US" dirty="0" smtClean="0"/>
              <a:t> </a:t>
            </a:r>
            <a:r>
              <a:rPr lang="en-US" dirty="0" err="1" smtClean="0"/>
              <a:t>akronym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nøkkelen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lykkes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6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TDD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mangt</a:t>
            </a:r>
            <a:endParaRPr lang="en-US" dirty="0" smtClean="0"/>
          </a:p>
          <a:p>
            <a:r>
              <a:rPr lang="en-US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forklare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noen</a:t>
            </a:r>
            <a:r>
              <a:rPr lang="en-US" baseline="0" dirty="0" smtClean="0"/>
              <a:t> ting</a:t>
            </a:r>
          </a:p>
          <a:p>
            <a:r>
              <a:rPr lang="en-US" baseline="0" dirty="0" err="1" smtClean="0"/>
              <a:t>Reflektert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dette</a:t>
            </a:r>
            <a:endParaRPr lang="en-US" baseline="0" dirty="0" smtClean="0"/>
          </a:p>
          <a:p>
            <a:r>
              <a:rPr lang="en-US" baseline="0" dirty="0" err="1" smtClean="0"/>
              <a:t>Mye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kontrovers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a </a:t>
            </a:r>
            <a:r>
              <a:rPr lang="nb-NO" baseline="0" dirty="0" err="1" smtClean="0"/>
              <a:t>class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have </a:t>
            </a:r>
            <a:r>
              <a:rPr lang="nb-NO" baseline="0" dirty="0" err="1" smtClean="0"/>
              <a:t>only</a:t>
            </a:r>
            <a:r>
              <a:rPr lang="nb-NO" baseline="0" dirty="0" smtClean="0"/>
              <a:t> a single </a:t>
            </a:r>
            <a:r>
              <a:rPr lang="nb-NO" baseline="0" dirty="0" err="1" smtClean="0"/>
              <a:t>responsibility</a:t>
            </a:r>
            <a:r>
              <a:rPr lang="nb-NO" baseline="0" dirty="0" smtClean="0"/>
              <a:t> (i.e. </a:t>
            </a:r>
            <a:r>
              <a:rPr lang="nb-NO" baseline="0" dirty="0" err="1" smtClean="0"/>
              <a:t>only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potential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change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software's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specification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able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affect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specification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class</a:t>
            </a:r>
            <a:r>
              <a:rPr lang="nb-NO" baseline="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68704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Open/</a:t>
            </a:r>
            <a:r>
              <a:rPr lang="nb-NO" baseline="0" dirty="0" err="1" smtClean="0"/>
              <a:t>closed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principle“software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entities</a:t>
            </a:r>
            <a:r>
              <a:rPr lang="nb-NO" baseline="0" dirty="0" smtClean="0"/>
              <a:t> …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extension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closed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modification</a:t>
            </a:r>
            <a:r>
              <a:rPr lang="nb-NO" baseline="0" dirty="0" smtClean="0"/>
              <a:t>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916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nb-NO" baseline="0" dirty="0" smtClean="0"/>
              <a:t>Typisk tegn på brudd er at en </a:t>
            </a:r>
            <a:r>
              <a:rPr lang="nb-NO" baseline="0" dirty="0" err="1" smtClean="0"/>
              <a:t>subklasse</a:t>
            </a:r>
            <a:r>
              <a:rPr lang="nb-NO" baseline="0" dirty="0" smtClean="0"/>
              <a:t> implementerer </a:t>
            </a:r>
            <a:r>
              <a:rPr lang="nb-NO" b="1" baseline="0" dirty="0" smtClean="0"/>
              <a:t>noen</a:t>
            </a:r>
            <a:r>
              <a:rPr lang="nb-NO" b="0" baseline="0" dirty="0" smtClean="0"/>
              <a:t> og ikke alle metodene eller kaster en </a:t>
            </a:r>
            <a:r>
              <a:rPr lang="nb-NO" b="0" baseline="0" dirty="0" err="1" smtClean="0"/>
              <a:t>NotImplementedException</a:t>
            </a:r>
            <a:endParaRPr lang="nb-NO" b="0" baseline="0" dirty="0" smtClean="0"/>
          </a:p>
          <a:p>
            <a:pPr marL="285750" indent="-285750">
              <a:buFont typeface="Arial" charset="0"/>
              <a:buChar char="•"/>
            </a:pPr>
            <a:endParaRPr lang="nb-NO" baseline="0" dirty="0" smtClean="0"/>
          </a:p>
          <a:p>
            <a:r>
              <a:rPr lang="nb-NO" baseline="0" dirty="0" err="1" smtClean="0"/>
              <a:t>objects</a:t>
            </a:r>
            <a:r>
              <a:rPr lang="nb-NO" baseline="0" dirty="0" smtClean="0"/>
              <a:t> in a program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replaceable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instances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their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subtypes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without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altering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correctness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program.</a:t>
            </a:r>
          </a:p>
        </p:txBody>
      </p:sp>
    </p:spTree>
    <p:extLst>
      <p:ext uri="{BB962C8B-B14F-4D97-AF65-F5344CB8AC3E}">
        <p14:creationId xmlns:p14="http://schemas.microsoft.com/office/powerpoint/2010/main" val="16342966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b-NO" baseline="0" dirty="0" smtClean="0"/>
              <a:t>Ikke trenge å implementere ting du ikke trenger</a:t>
            </a:r>
          </a:p>
          <a:p>
            <a:pPr marL="285750" marR="0" indent="-28575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b-NO" baseline="0" dirty="0" smtClean="0"/>
              <a:t>Mindre </a:t>
            </a:r>
            <a:r>
              <a:rPr lang="nb-NO" baseline="0" dirty="0" err="1" smtClean="0"/>
              <a:t>interfaces</a:t>
            </a:r>
            <a:r>
              <a:rPr lang="nb-NO" baseline="0" dirty="0" smtClean="0"/>
              <a:t> =&gt; mer </a:t>
            </a:r>
            <a:r>
              <a:rPr lang="nb-NO" baseline="0" dirty="0" err="1" smtClean="0"/>
              <a:t>fleksbililitet</a:t>
            </a:r>
            <a:endParaRPr lang="nb-NO" baseline="0" dirty="0" smtClean="0"/>
          </a:p>
          <a:p>
            <a:pPr marL="285750" marR="0" indent="-28575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Interface </a:t>
            </a:r>
            <a:r>
              <a:rPr lang="nb-NO" baseline="0" dirty="0" err="1" smtClean="0"/>
              <a:t>segregation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principle“many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client-specific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interfaces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better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one</a:t>
            </a:r>
            <a:r>
              <a:rPr lang="nb-NO" baseline="0" dirty="0" smtClean="0"/>
              <a:t> general-purpose </a:t>
            </a:r>
            <a:r>
              <a:rPr lang="nb-NO" baseline="0" dirty="0" err="1" smtClean="0"/>
              <a:t>interface</a:t>
            </a:r>
            <a:r>
              <a:rPr lang="nb-NO" baseline="0" dirty="0" smtClean="0"/>
              <a:t>.”</a:t>
            </a:r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nb-NO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64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b-NO" baseline="0" dirty="0" smtClean="0"/>
              <a:t>Nødvendig for å kunne </a:t>
            </a:r>
            <a:r>
              <a:rPr lang="nb-NO" b="1" baseline="0" dirty="0" err="1" smtClean="0"/>
              <a:t>enhets</a:t>
            </a:r>
            <a:r>
              <a:rPr lang="nb-NO" b="0" baseline="0" dirty="0" err="1" smtClean="0"/>
              <a:t>t</a:t>
            </a:r>
            <a:r>
              <a:rPr lang="nb-NO" baseline="0" dirty="0" err="1" smtClean="0"/>
              <a:t>este</a:t>
            </a:r>
            <a:endParaRPr lang="nb-NO" baseline="0" dirty="0" smtClean="0"/>
          </a:p>
          <a:p>
            <a:pPr marL="285750" marR="0" indent="-28575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nb-NO" baseline="0" dirty="0" smtClean="0"/>
              <a:t>Typisk brudd er at man skriver </a:t>
            </a:r>
            <a:r>
              <a:rPr lang="nb-NO" baseline="0" dirty="0" err="1" smtClean="0"/>
              <a:t>new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SomeHelperClass</a:t>
            </a:r>
            <a:r>
              <a:rPr lang="nb-NO" baseline="0" dirty="0" smtClean="0"/>
              <a:t>() inne i koden og ikke har mulighet til å bytte den ut</a:t>
            </a:r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err="1" smtClean="0"/>
              <a:t>Dependency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inversion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principleone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should</a:t>
            </a:r>
            <a:r>
              <a:rPr lang="nb-NO" baseline="0" dirty="0" smtClean="0"/>
              <a:t> “</a:t>
            </a:r>
            <a:r>
              <a:rPr lang="nb-NO" baseline="0" dirty="0" err="1" smtClean="0"/>
              <a:t>Depend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upon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Abstractions</a:t>
            </a:r>
            <a:r>
              <a:rPr lang="nb-NO" baseline="0" dirty="0" smtClean="0"/>
              <a:t>. Do not </a:t>
            </a:r>
            <a:r>
              <a:rPr lang="nb-NO" baseline="0" dirty="0" err="1" smtClean="0"/>
              <a:t>depend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upon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concretions</a:t>
            </a:r>
            <a:r>
              <a:rPr lang="nb-NO" baseline="0" dirty="0" smtClean="0"/>
              <a:t>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450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nb-NO" b="1" u="sng" baseline="0" dirty="0" smtClean="0"/>
              <a:t>Grunnen </a:t>
            </a:r>
            <a:r>
              <a:rPr lang="nb-NO" baseline="0" dirty="0" smtClean="0"/>
              <a:t>til at jeg prater om dette er fordi disse prinsippene er at </a:t>
            </a:r>
            <a:r>
              <a:rPr lang="nb-NO" u="sng" baseline="0" dirty="0" smtClean="0"/>
              <a:t>godt kodedesign går hånd i hånd med testbarhet</a:t>
            </a:r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Dette er originalt innhold. Mye tenking </a:t>
            </a:r>
            <a:r>
              <a:rPr lang="nb-NO" baseline="0" dirty="0" err="1" smtClean="0"/>
              <a:t>bakg</a:t>
            </a:r>
            <a:r>
              <a:rPr lang="nb-NO" baseline="0" dirty="0" smtClean="0"/>
              <a:t> dette...</a:t>
            </a:r>
          </a:p>
          <a:p>
            <a:r>
              <a:rPr lang="nb-NO" baseline="0" dirty="0" smtClean="0"/>
              <a:t>Dette vil dere lære mer om over tid, men husk at dette er gode prinsipper som hjelper dere å lage god programvare.</a:t>
            </a:r>
          </a:p>
        </p:txBody>
      </p:sp>
    </p:spTree>
    <p:extLst>
      <p:ext uri="{BB962C8B-B14F-4D97-AF65-F5344CB8AC3E}">
        <p14:creationId xmlns:p14="http://schemas.microsoft.com/office/powerpoint/2010/main" val="15971417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Dette</a:t>
            </a:r>
            <a:r>
              <a:rPr lang="nb-NO" baseline="0" dirty="0" smtClean="0"/>
              <a:t> er virkeligheten…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421424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Hvordan</a:t>
            </a:r>
            <a:r>
              <a:rPr lang="nb-NO" baseline="0" dirty="0" smtClean="0"/>
              <a:t> skal vi klare å teste kun en enhet når det er mange avhengigheter?</a:t>
            </a:r>
            <a:endParaRPr lang="nb-NO" dirty="0" smtClean="0"/>
          </a:p>
          <a:p>
            <a:r>
              <a:rPr lang="nb-NO" dirty="0" smtClean="0"/>
              <a:t>Hva om du skal teste denne?</a:t>
            </a:r>
          </a:p>
        </p:txBody>
      </p:sp>
    </p:spTree>
    <p:extLst>
      <p:ext uri="{BB962C8B-B14F-4D97-AF65-F5344CB8AC3E}">
        <p14:creationId xmlns:p14="http://schemas.microsoft.com/office/powerpoint/2010/main" val="4020876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Dette</a:t>
            </a:r>
            <a:r>
              <a:rPr lang="nb-NO" baseline="0" dirty="0" smtClean="0"/>
              <a:t> objektet har tre </a:t>
            </a:r>
            <a:r>
              <a:rPr lang="nb-NO" dirty="0" smtClean="0"/>
              <a:t>tre avhengigheter</a:t>
            </a:r>
          </a:p>
          <a:p>
            <a:r>
              <a:rPr lang="nb-NO" dirty="0" smtClean="0"/>
              <a:t>Vi ønsker</a:t>
            </a:r>
            <a:r>
              <a:rPr lang="nb-NO" baseline="0" dirty="0" smtClean="0"/>
              <a:t> å teste kun det ene objektet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72542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På</a:t>
            </a:r>
            <a:r>
              <a:rPr lang="en-US" dirty="0" smtClean="0"/>
              <a:t> mange </a:t>
            </a:r>
            <a:r>
              <a:rPr lang="en-US" dirty="0" err="1" smtClean="0"/>
              <a:t>måter</a:t>
            </a:r>
            <a:r>
              <a:rPr lang="en-US" dirty="0" smtClean="0"/>
              <a:t>:</a:t>
            </a:r>
          </a:p>
          <a:p>
            <a:r>
              <a:rPr lang="en-US" baseline="0" dirty="0" smtClean="0"/>
              <a:t>  - Nye </a:t>
            </a:r>
            <a:r>
              <a:rPr lang="en-US" baseline="0" dirty="0" err="1" smtClean="0"/>
              <a:t>utviklere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forsikre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de lager </a:t>
            </a:r>
            <a:r>
              <a:rPr lang="en-US" baseline="0" dirty="0" err="1" smtClean="0"/>
              <a:t>fungerer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tenkt</a:t>
            </a:r>
            <a:endParaRPr lang="en-US" baseline="0" dirty="0" smtClean="0"/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Hjelper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vite</a:t>
            </a:r>
            <a:r>
              <a:rPr lang="en-US" baseline="0" dirty="0" smtClean="0"/>
              <a:t> at du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riktig</a:t>
            </a:r>
            <a:endParaRPr lang="en-US" baseline="0" dirty="0" smtClean="0"/>
          </a:p>
          <a:p>
            <a:r>
              <a:rPr lang="en-US" baseline="0" dirty="0" smtClean="0"/>
              <a:t>  -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hjelpe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løse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vanskelige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utfordringer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285644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 smtClean="0"/>
              <a:t>En forenklet</a:t>
            </a:r>
            <a:r>
              <a:rPr lang="nb-NO" b="1" baseline="0" dirty="0" smtClean="0"/>
              <a:t> måte</a:t>
            </a:r>
            <a:r>
              <a:rPr lang="nb-NO" b="0" baseline="0" dirty="0" smtClean="0"/>
              <a:t> å gjøre ting på vil være å lage egne stedsfortrede – dette er da egne klasser som arver fra en (</a:t>
            </a:r>
            <a:r>
              <a:rPr lang="nb-NO" b="0" baseline="0" dirty="0" err="1" smtClean="0"/>
              <a:t>abstract</a:t>
            </a:r>
            <a:r>
              <a:rPr lang="nb-NO" b="0" baseline="0" dirty="0" smtClean="0"/>
              <a:t>) baseklasse eller implementerer et </a:t>
            </a:r>
            <a:r>
              <a:rPr lang="nb-NO" b="0" baseline="0" dirty="0" err="1" smtClean="0"/>
              <a:t>interface</a:t>
            </a:r>
            <a:r>
              <a:rPr lang="nb-NO" b="0" baseline="0" dirty="0" smtClean="0"/>
              <a:t> (</a:t>
            </a:r>
            <a:r>
              <a:rPr lang="nb-NO" b="0" u="sng" baseline="0" dirty="0" smtClean="0"/>
              <a:t>poeng ref. SOLID!</a:t>
            </a:r>
            <a:r>
              <a:rPr lang="nb-NO" b="0" baseline="0" dirty="0" smtClean="0"/>
              <a:t>)</a:t>
            </a:r>
          </a:p>
          <a:p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1335757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Denne</a:t>
            </a:r>
            <a:r>
              <a:rPr lang="en-US" dirty="0" smtClean="0"/>
              <a:t> </a:t>
            </a:r>
            <a:r>
              <a:rPr lang="en-US" dirty="0" err="1" smtClean="0"/>
              <a:t>tegningen</a:t>
            </a:r>
            <a:r>
              <a:rPr lang="en-US" dirty="0" smtClean="0"/>
              <a:t> </a:t>
            </a:r>
            <a:r>
              <a:rPr lang="en-US" dirty="0" err="1" smtClean="0"/>
              <a:t>viser</a:t>
            </a:r>
            <a:r>
              <a:rPr lang="en-US" dirty="0" smtClean="0"/>
              <a:t> </a:t>
            </a:r>
            <a:r>
              <a:rPr lang="en-US" dirty="0" err="1" smtClean="0"/>
              <a:t>hvordan</a:t>
            </a:r>
            <a:r>
              <a:rPr lang="en-US" dirty="0" smtClean="0"/>
              <a:t> man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bruke</a:t>
            </a:r>
            <a:r>
              <a:rPr lang="en-US" dirty="0" smtClean="0"/>
              <a:t> “</a:t>
            </a:r>
            <a:r>
              <a:rPr lang="en-US" dirty="0" err="1" smtClean="0"/>
              <a:t>noe</a:t>
            </a:r>
            <a:r>
              <a:rPr lang="en-US" dirty="0" smtClean="0"/>
              <a:t>” (mockery)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håndterer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stedsfortredere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håndterer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hvordan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testingen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disse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gjøres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Hjelpe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verifisere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oppførsel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="0" u="sng" baseline="0" dirty="0" err="1" smtClean="0"/>
              <a:t>Dette</a:t>
            </a:r>
            <a:r>
              <a:rPr lang="en-US" b="0" u="sng" baseline="0" dirty="0" smtClean="0"/>
              <a:t> </a:t>
            </a:r>
            <a:r>
              <a:rPr lang="en-US" b="0" u="sng" baseline="0" dirty="0" err="1" smtClean="0"/>
              <a:t>krever</a:t>
            </a:r>
            <a:r>
              <a:rPr lang="en-US" b="0" u="sng" baseline="0" dirty="0" smtClean="0"/>
              <a:t> </a:t>
            </a:r>
            <a:r>
              <a:rPr lang="en-US" b="0" u="sng" baseline="0" dirty="0" err="1" smtClean="0"/>
              <a:t>ofte</a:t>
            </a:r>
            <a:r>
              <a:rPr lang="en-US" b="0" u="sng" baseline="0" dirty="0" smtClean="0"/>
              <a:t> at man </a:t>
            </a:r>
            <a:r>
              <a:rPr lang="en-US" b="0" u="sng" baseline="0" dirty="0" err="1" smtClean="0"/>
              <a:t>bruker</a:t>
            </a:r>
            <a:r>
              <a:rPr lang="en-US" b="0" u="sng" baseline="0" dirty="0" smtClean="0"/>
              <a:t> et </a:t>
            </a:r>
            <a:r>
              <a:rPr lang="en-US" b="0" u="sng" baseline="0" dirty="0" err="1" smtClean="0"/>
              <a:t>bibliotek</a:t>
            </a:r>
            <a:r>
              <a:rPr lang="en-US" b="0" u="sng" baseline="0" dirty="0" smtClean="0"/>
              <a:t> </a:t>
            </a:r>
            <a:r>
              <a:rPr lang="en-US" b="0" u="sng" baseline="0" dirty="0" err="1" smtClean="0"/>
              <a:t>som</a:t>
            </a:r>
            <a:r>
              <a:rPr lang="en-US" b="0" u="sng" baseline="0" dirty="0" smtClean="0"/>
              <a:t> </a:t>
            </a:r>
            <a:r>
              <a:rPr lang="en-US" b="0" u="sng" baseline="0" dirty="0" err="1" smtClean="0"/>
              <a:t>hjelper</a:t>
            </a:r>
            <a:r>
              <a:rPr lang="en-US" b="0" u="sng" baseline="0" dirty="0" smtClean="0"/>
              <a:t> </a:t>
            </a:r>
            <a:r>
              <a:rPr lang="en-US" b="0" u="sng" baseline="0" dirty="0" err="1" smtClean="0"/>
              <a:t>til</a:t>
            </a:r>
            <a:r>
              <a:rPr lang="en-US" b="0" u="sng" baseline="0" dirty="0" smtClean="0"/>
              <a:t> med </a:t>
            </a:r>
            <a:r>
              <a:rPr lang="en-US" b="0" u="sng" baseline="0" dirty="0" err="1" smtClean="0"/>
              <a:t>dette</a:t>
            </a:r>
            <a:r>
              <a:rPr lang="en-US" b="0" u="sng" baseline="0" dirty="0" smtClean="0"/>
              <a:t> – </a:t>
            </a:r>
            <a:r>
              <a:rPr lang="en-US" b="0" u="sng" baseline="0" dirty="0" err="1" smtClean="0"/>
              <a:t>f.eks</a:t>
            </a:r>
            <a:r>
              <a:rPr lang="en-US" b="0" u="sng" baseline="0" dirty="0" smtClean="0"/>
              <a:t>.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Mockito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Dette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er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mer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avansert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vi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blir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ikke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fokusere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så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på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det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dette</a:t>
            </a:r>
            <a:r>
              <a:rPr lang="en-US" sz="1400" b="0" i="0" u="none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u="none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kurset</a:t>
            </a:r>
            <a:endParaRPr lang="en-US" b="0" u="non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50983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Vi har snakket litt om ”</a:t>
            </a:r>
            <a:r>
              <a:rPr lang="nb-NO" baseline="0" dirty="0" err="1" smtClean="0"/>
              <a:t>stedsfortreder</a:t>
            </a:r>
            <a:r>
              <a:rPr lang="nb-NO" baseline="0" dirty="0" smtClean="0"/>
              <a:t>” og dere så ordet ”</a:t>
            </a:r>
            <a:r>
              <a:rPr lang="nb-NO" baseline="0" dirty="0" err="1" smtClean="0"/>
              <a:t>mock</a:t>
            </a:r>
            <a:r>
              <a:rPr lang="nb-NO" baseline="0" dirty="0" smtClean="0"/>
              <a:t>” tidligere. </a:t>
            </a:r>
          </a:p>
          <a:p>
            <a:r>
              <a:rPr lang="nb-NO" baseline="0" dirty="0" smtClean="0"/>
              <a:t>Nå skal vi se litt på hva det er og hvordan de brukes</a:t>
            </a:r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Fra </a:t>
            </a:r>
            <a:r>
              <a:rPr lang="en-US" b="1" baseline="0" dirty="0" smtClean="0"/>
              <a:t>SOLID</a:t>
            </a:r>
            <a:endParaRPr lang="nb-NO" b="1" i="1" dirty="0" smtClean="0"/>
          </a:p>
          <a:p>
            <a:r>
              <a:rPr lang="nb-NO" i="1" dirty="0" smtClean="0"/>
              <a:t>Det er vanlig å ta inn slike avhengigheter i konstruktøren eller via </a:t>
            </a:r>
            <a:r>
              <a:rPr lang="nb-NO" i="1" dirty="0" err="1" smtClean="0"/>
              <a:t>set</a:t>
            </a:r>
            <a:r>
              <a:rPr lang="nb-NO" i="1" dirty="0" smtClean="0"/>
              <a:t>-metoder</a:t>
            </a:r>
          </a:p>
          <a:p>
            <a:endParaRPr lang="nb-NO" i="1" dirty="0" smtClean="0"/>
          </a:p>
          <a:p>
            <a:r>
              <a:rPr lang="nb-NO" i="1" dirty="0" smtClean="0"/>
              <a:t>For å få en enhet testbar må vi ha mulighet til å sette inn ”test-implementasjoner” av klasser som vår enhet er avhengig av</a:t>
            </a:r>
          </a:p>
          <a:p>
            <a:endParaRPr lang="nb-NO" i="0" dirty="0" smtClean="0"/>
          </a:p>
          <a:p>
            <a:r>
              <a:rPr lang="nb-NO" i="1" dirty="0" smtClean="0"/>
              <a:t>Avhengigheter bør være i form av et </a:t>
            </a:r>
            <a:r>
              <a:rPr lang="nb-NO" i="1" dirty="0" err="1" smtClean="0"/>
              <a:t>interface</a:t>
            </a:r>
            <a:r>
              <a:rPr lang="nb-NO" i="1" dirty="0" smtClean="0"/>
              <a:t> eller en abstrakt</a:t>
            </a:r>
            <a:r>
              <a:rPr lang="nb-NO" i="1" baseline="0" dirty="0" smtClean="0"/>
              <a:t> baseklasse</a:t>
            </a:r>
            <a:r>
              <a:rPr lang="nb-NO" i="1" dirty="0" smtClean="0"/>
              <a:t>, slik at vi kan lage forskjellige implementasjoner for test og produksjon.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8345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Lettere å forklare med kode…</a:t>
            </a:r>
            <a:endParaRPr lang="nb-NO" i="1" dirty="0" smtClean="0"/>
          </a:p>
        </p:txBody>
      </p:sp>
    </p:spTree>
    <p:extLst>
      <p:ext uri="{BB962C8B-B14F-4D97-AF65-F5344CB8AC3E}">
        <p14:creationId xmlns:p14="http://schemas.microsoft.com/office/powerpoint/2010/main" val="21479344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79344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mock</a:t>
            </a:r>
            <a:r>
              <a:rPr lang="nb-NO" dirty="0" smtClean="0"/>
              <a:t> ”tar opp” hva som gjøres. (Hvilke kall som gjøres, hva parameterne er)</a:t>
            </a:r>
          </a:p>
          <a:p>
            <a:r>
              <a:rPr lang="nb-NO" i="1" dirty="0" smtClean="0"/>
              <a:t>Når du håndskriver en </a:t>
            </a:r>
            <a:r>
              <a:rPr lang="nb-NO" i="1" dirty="0" err="1" smtClean="0"/>
              <a:t>mock</a:t>
            </a:r>
            <a:r>
              <a:rPr lang="nb-NO" i="1" dirty="0" smtClean="0"/>
              <a:t> trenger du kun å ta vare på nok informasjon til at du kan gjøre de ”</a:t>
            </a:r>
            <a:r>
              <a:rPr lang="nb-NO" i="1" dirty="0" err="1" smtClean="0"/>
              <a:t>assertene</a:t>
            </a:r>
            <a:r>
              <a:rPr lang="nb-NO" i="1" dirty="0" smtClean="0"/>
              <a:t>” du trenger</a:t>
            </a:r>
          </a:p>
          <a:p>
            <a:endParaRPr lang="nb-NO" dirty="0" smtClean="0"/>
          </a:p>
          <a:p>
            <a:r>
              <a:rPr lang="nb-NO" dirty="0" smtClean="0"/>
              <a:t>På samme måte som en </a:t>
            </a:r>
            <a:r>
              <a:rPr lang="nb-NO" dirty="0" err="1" smtClean="0"/>
              <a:t>stub</a:t>
            </a:r>
            <a:r>
              <a:rPr lang="nb-NO" dirty="0" smtClean="0"/>
              <a:t>, så kan du spesifisere hva som skal returneres. Du kan til og med få den til å kaste </a:t>
            </a:r>
            <a:r>
              <a:rPr lang="nb-NO" dirty="0" err="1" smtClean="0"/>
              <a:t>exceptions</a:t>
            </a:r>
            <a:endParaRPr lang="nb-NO" dirty="0" smtClean="0"/>
          </a:p>
          <a:p>
            <a:r>
              <a:rPr lang="nb-NO" dirty="0" smtClean="0"/>
              <a:t>Kode er bedre eksempel</a:t>
            </a:r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21479344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Registrering,</a:t>
            </a:r>
            <a:r>
              <a:rPr lang="nb-NO" baseline="0" dirty="0" smtClean="0"/>
              <a:t> skal sende ut verifikasjons-epost. </a:t>
            </a:r>
          </a:p>
          <a:p>
            <a:r>
              <a:rPr lang="nb-NO" baseline="0" dirty="0" smtClean="0"/>
              <a:t>Hvordan kan du skrive en test som sjekker at e-post ikke blir sendt ut om brukeren ikke ønsker det?</a:t>
            </a:r>
          </a:p>
          <a:p>
            <a:r>
              <a:rPr lang="nb-NO" baseline="0" dirty="0" smtClean="0"/>
              <a:t>Du tester metoden ”register()”, og vet ikke noe om detaljene inni den. 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79344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Høy</a:t>
            </a:r>
            <a:r>
              <a:rPr lang="nb-NO" baseline="0" dirty="0" smtClean="0"/>
              <a:t> læringskurve</a:t>
            </a:r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nb-NO" i="1" dirty="0" smtClean="0"/>
              <a:t>Fordelen er i all hovedsak at man slipper å skriver egne </a:t>
            </a:r>
            <a:r>
              <a:rPr lang="nb-NO" i="1" dirty="0" err="1" smtClean="0"/>
              <a:t>mock</a:t>
            </a:r>
            <a:r>
              <a:rPr lang="nb-NO" i="1" dirty="0" smtClean="0"/>
              <a:t>/</a:t>
            </a:r>
            <a:r>
              <a:rPr lang="nb-NO" i="1" dirty="0" err="1" smtClean="0"/>
              <a:t>stub</a:t>
            </a:r>
            <a:r>
              <a:rPr lang="nb-NO" i="1" dirty="0" smtClean="0"/>
              <a:t>-klasser for hver klasse man skal </a:t>
            </a:r>
            <a:r>
              <a:rPr lang="nb-NO" i="1" dirty="0" err="1" smtClean="0"/>
              <a:t>teste</a:t>
            </a:r>
            <a:endParaRPr lang="nb-NO" i="1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223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Du tenker på problemet du skal løse på en annen måte</a:t>
            </a:r>
          </a:p>
          <a:p>
            <a:r>
              <a:rPr lang="nb-NO" dirty="0" smtClean="0"/>
              <a:t>Før:</a:t>
            </a:r>
            <a:r>
              <a:rPr lang="nb-NO" baseline="0" dirty="0" smtClean="0"/>
              <a:t> </a:t>
            </a:r>
            <a:r>
              <a:rPr lang="nb-NO" dirty="0" smtClean="0"/>
              <a:t>Du vet ikke akkurat hva koden</a:t>
            </a:r>
            <a:r>
              <a:rPr lang="nb-NO" baseline="0" dirty="0" smtClean="0"/>
              <a:t> skal løse</a:t>
            </a:r>
          </a:p>
          <a:p>
            <a:r>
              <a:rPr lang="nb-NO" baseline="0" dirty="0" smtClean="0"/>
              <a:t>Etter: Du blir tvunget til å tenke gjennom hva du skal løse</a:t>
            </a:r>
          </a:p>
        </p:txBody>
      </p:sp>
    </p:spTree>
    <p:extLst>
      <p:ext uri="{BB962C8B-B14F-4D97-AF65-F5344CB8AC3E}">
        <p14:creationId xmlns:p14="http://schemas.microsoft.com/office/powerpoint/2010/main" val="27285644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Vi skal fokusere på å skrive </a:t>
            </a:r>
            <a:r>
              <a:rPr lang="nb-NO" dirty="0" err="1" smtClean="0"/>
              <a:t>mocks</a:t>
            </a:r>
            <a:r>
              <a:rPr lang="nb-NO" dirty="0" smtClean="0"/>
              <a:t> og stubbs og</a:t>
            </a:r>
            <a:r>
              <a:rPr lang="nb-NO" baseline="0" dirty="0" smtClean="0"/>
              <a:t> forsøke å skjønne hva de gjør.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063766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Olav Folkestad</a:t>
            </a:r>
            <a:r>
              <a:rPr lang="nb-NO" baseline="0" dirty="0" smtClean="0"/>
              <a:t> ringte…</a:t>
            </a:r>
            <a:endParaRPr lang="nb-NO" dirty="0" smtClean="0"/>
          </a:p>
          <a:p>
            <a:r>
              <a:rPr lang="nb-NO" dirty="0" smtClean="0"/>
              <a:t>Forklar</a:t>
            </a:r>
            <a:r>
              <a:rPr lang="nb-NO" baseline="0" dirty="0" smtClean="0"/>
              <a:t> utfordringen med team i </a:t>
            </a:r>
            <a:r>
              <a:rPr lang="nb-NO" baseline="0" dirty="0" err="1" smtClean="0"/>
              <a:t>india</a:t>
            </a:r>
            <a:r>
              <a:rPr lang="nb-NO" baseline="0" dirty="0" smtClean="0"/>
              <a:t> og ferdige komponenter</a:t>
            </a:r>
          </a:p>
          <a:p>
            <a:r>
              <a:rPr lang="nb-NO" baseline="0" dirty="0" smtClean="0"/>
              <a:t>  - Vi kan stole på at begge gjør det de skal</a:t>
            </a:r>
          </a:p>
          <a:p>
            <a:r>
              <a:rPr lang="en-US" dirty="0" smtClean="0"/>
              <a:t>  - Interface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kontrakt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kravene</a:t>
            </a:r>
            <a:r>
              <a:rPr lang="en-US" dirty="0" smtClean="0"/>
              <a:t> </a:t>
            </a:r>
            <a:r>
              <a:rPr lang="en-US" dirty="0" err="1" smtClean="0"/>
              <a:t>uklare</a:t>
            </a:r>
            <a:r>
              <a:rPr lang="en-US" dirty="0" smtClean="0"/>
              <a:t>? </a:t>
            </a:r>
            <a:r>
              <a:rPr lang="en-US" dirty="0" err="1" smtClean="0"/>
              <a:t>Slik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virkeligheten</a:t>
            </a:r>
            <a:r>
              <a:rPr lang="en-US" dirty="0" smtClean="0"/>
              <a:t> </a:t>
            </a:r>
            <a:r>
              <a:rPr lang="en-US" dirty="0" err="1" smtClean="0"/>
              <a:t>også</a:t>
            </a:r>
            <a:r>
              <a:rPr lang="en-US" dirty="0" smtClean="0"/>
              <a:t> :) </a:t>
            </a:r>
            <a:r>
              <a:rPr lang="en-US" dirty="0" err="1" smtClean="0"/>
              <a:t>Spør</a:t>
            </a:r>
            <a:r>
              <a:rPr lang="en-US" dirty="0" smtClean="0"/>
              <a:t> for </a:t>
            </a:r>
            <a:r>
              <a:rPr lang="en-US" dirty="0" err="1" smtClean="0"/>
              <a:t>avklaringer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4156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Teste </a:t>
            </a:r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komponenter</a:t>
            </a:r>
            <a:r>
              <a:rPr lang="en-US" dirty="0" smtClean="0"/>
              <a:t> </a:t>
            </a:r>
            <a:r>
              <a:rPr lang="en-US" dirty="0" err="1" smtClean="0"/>
              <a:t>sammen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b="1" dirty="0" err="1" smtClean="0"/>
              <a:t>integrasjons</a:t>
            </a:r>
            <a:r>
              <a:rPr lang="en-US" dirty="0" err="1" smtClean="0"/>
              <a:t>tester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84156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8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first </a:t>
            </a:r>
            <a:r>
              <a:rPr lang="en-US" dirty="0" err="1" smtClean="0"/>
              <a:t>er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klassisk</a:t>
            </a:r>
            <a:r>
              <a:rPr lang="en-US" baseline="0" dirty="0" smtClean="0"/>
              <a:t> TDD</a:t>
            </a:r>
          </a:p>
          <a:p>
            <a:r>
              <a:rPr lang="en-US" baseline="0" dirty="0" smtClean="0"/>
              <a:t>Red-green-refactor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spesifikk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teknikk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burker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tenk</a:t>
            </a:r>
            <a:r>
              <a:rPr lang="en-US" baseline="0" dirty="0" smtClean="0"/>
              <a:t> kata</a:t>
            </a:r>
          </a:p>
          <a:p>
            <a:r>
              <a:rPr lang="en-US" baseline="0" dirty="0" err="1" smtClean="0"/>
              <a:t>Rytmen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hjelper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fokus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18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Du vet hvordan du skal begynne</a:t>
            </a:r>
          </a:p>
          <a:p>
            <a:r>
              <a:rPr lang="nb-NO" baseline="0" dirty="0" smtClean="0"/>
              <a:t>Du vet hvilke steg du skal ta</a:t>
            </a:r>
          </a:p>
          <a:p>
            <a:r>
              <a:rPr lang="nb-NO" baseline="0" dirty="0" smtClean="0"/>
              <a:t>Du gjør dem automatisk</a:t>
            </a:r>
          </a:p>
          <a:p>
            <a:r>
              <a:rPr lang="nb-NO" baseline="0" dirty="0" smtClean="0"/>
              <a:t>Det er en rytme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2856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verktøy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92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7211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67579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5192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8499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1679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23352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89422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3597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127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>
                <a:solidFill>
                  <a:srgbClr val="6C6559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08146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938671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2938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9799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4017336358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342583521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397000"/>
            <a:ext cx="3995996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397000"/>
            <a:ext cx="3996000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7655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81809243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094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61638014"/>
      </p:ext>
    </p:extLst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25626"/>
      </p:ext>
    </p:extLst>
  </p:cSld>
  <p:clrMapOvr>
    <a:masterClrMapping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87343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</p:spTree>
    <p:extLst>
      <p:ext uri="{BB962C8B-B14F-4D97-AF65-F5344CB8AC3E}">
        <p14:creationId xmlns:p14="http://schemas.microsoft.com/office/powerpoint/2010/main" val="1898900767"/>
      </p:ext>
    </p:extLst>
  </p:cSld>
  <p:clrMapOvr>
    <a:masterClrMapping/>
  </p:clrMapOvr>
  <p:transition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24455" y="323350"/>
            <a:ext cx="306857" cy="207749"/>
          </a:xfrm>
          <a:prstGeom prst="rect">
            <a:avLst/>
          </a:prstGeom>
        </p:spPr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946550"/>
            <a:ext cx="8487218" cy="4049315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962519939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4111"/>
      </p:ext>
    </p:extLst>
  </p:cSld>
  <p:clrMapOvr>
    <a:masterClrMapping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innholdsside uten f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627" y="314181"/>
            <a:ext cx="1305805" cy="26161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3466" y="4869657"/>
            <a:ext cx="4308534" cy="273844"/>
          </a:xfrm>
          <a:prstGeom prst="rect">
            <a:avLst/>
          </a:prstGeom>
        </p:spPr>
        <p:txBody>
          <a:bodyPr/>
          <a:lstStyle/>
          <a:p>
            <a:r>
              <a:rPr lang="nb-NO" dirty="0" smtClean="0"/>
              <a:t>Bunntekst -- Endres i toppmenyen: ”</a:t>
            </a:r>
            <a:r>
              <a:rPr lang="nb-NO" dirty="0" err="1" smtClean="0"/>
              <a:t>Insert</a:t>
            </a:r>
            <a:r>
              <a:rPr lang="nb-NO" dirty="0" smtClean="0"/>
              <a:t>” -&gt; ”Header &amp; </a:t>
            </a:r>
            <a:r>
              <a:rPr lang="nb-NO" dirty="0" err="1" smtClean="0"/>
              <a:t>Footer</a:t>
            </a:r>
            <a:r>
              <a:rPr lang="nb-NO" dirty="0" smtClean="0"/>
              <a:t>” (Velg ”</a:t>
            </a:r>
            <a:r>
              <a:rPr lang="nb-NO" dirty="0" err="1" smtClean="0"/>
              <a:t>Apply</a:t>
            </a:r>
            <a:r>
              <a:rPr lang="nb-NO" dirty="0" smtClean="0"/>
              <a:t> to all”)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42039" y="4902724"/>
            <a:ext cx="2138499" cy="20774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Side </a:t>
            </a:r>
            <a:fld id="{0C342036-F52B-48FD-A090-765F7E4C88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263471" y="956075"/>
            <a:ext cx="8617009" cy="3642149"/>
          </a:xfrm>
        </p:spPr>
        <p:txBody>
          <a:bodyPr/>
          <a:lstStyle/>
          <a:p>
            <a:pPr lvl="0"/>
            <a:r>
              <a:rPr lang="nb-NO" noProof="0" dirty="0" smtClean="0"/>
              <a:t>Gode presentasjoner har bilder/illustrasjoner, begrenset tekst med og mye luft…</a:t>
            </a:r>
            <a:endParaRPr lang="en-US" dirty="0" smtClean="0"/>
          </a:p>
          <a:p>
            <a:pPr lvl="1"/>
            <a:r>
              <a:rPr lang="en-US" dirty="0" err="1" smtClean="0"/>
              <a:t>Nivå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 smtClean="0"/>
              <a:t>Nivå</a:t>
            </a:r>
            <a:r>
              <a:rPr lang="en-US" dirty="0" smtClean="0"/>
              <a:t> 3</a:t>
            </a:r>
          </a:p>
          <a:p>
            <a:pPr lvl="3"/>
            <a:r>
              <a:rPr lang="en-US" dirty="0" err="1" smtClean="0"/>
              <a:t>Nivå</a:t>
            </a:r>
            <a:r>
              <a:rPr lang="en-US" dirty="0" smtClean="0"/>
              <a:t> 4</a:t>
            </a:r>
          </a:p>
          <a:p>
            <a:pPr lvl="4"/>
            <a:r>
              <a:rPr lang="nb-NO" dirty="0" smtClean="0"/>
              <a:t>Nivå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574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447800"/>
            <a:ext cx="3995996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447800"/>
            <a:ext cx="3996000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67389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5010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6094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93955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31640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2924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68" y="1040586"/>
            <a:ext cx="8229600" cy="3956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02" r:id="rId18"/>
    <p:sldLayoutId id="2147483723" r:id="rId19"/>
    <p:sldLayoutId id="2147483649" r:id="rId20"/>
    <p:sldLayoutId id="2147483703" r:id="rId21"/>
    <p:sldLayoutId id="2147483650" r:id="rId22"/>
    <p:sldLayoutId id="2147483664" r:id="rId23"/>
    <p:sldLayoutId id="2147483692" r:id="rId24"/>
    <p:sldLayoutId id="2147483689" r:id="rId25"/>
    <p:sldLayoutId id="2147483693" r:id="rId26"/>
    <p:sldLayoutId id="2147483688" r:id="rId27"/>
    <p:sldLayoutId id="2147483684" r:id="rId28"/>
    <p:sldLayoutId id="2147483685" r:id="rId29"/>
    <p:sldLayoutId id="2147483686" r:id="rId30"/>
    <p:sldLayoutId id="2147483696" r:id="rId31"/>
    <p:sldLayoutId id="2147483695" r:id="rId32"/>
    <p:sldLayoutId id="2147483697" r:id="rId33"/>
    <p:sldLayoutId id="2147483691" r:id="rId34"/>
    <p:sldLayoutId id="2147483687" r:id="rId35"/>
    <p:sldLayoutId id="2147483694" r:id="rId36"/>
    <p:sldLayoutId id="2147483665" r:id="rId37"/>
    <p:sldLayoutId id="2147483724" r:id="rId38"/>
    <p:sldLayoutId id="2147483725" r:id="rId39"/>
    <p:sldLayoutId id="2147483726" r:id="rId40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1700" b="0" i="1" kern="1200" cap="all" spc="20" baseline="0">
          <a:solidFill>
            <a:srgbClr val="FD5158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bit.ly/1x1Bth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bit.ly/1SiXH5e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hyperlink" Target="https://lostechies.com/derickbailey/2009/02/11/solid-development-principles-in-motivational-pictures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bit.ly/1SiXH5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</p:spPr>
        <p:txBody>
          <a:bodyPr/>
          <a:lstStyle/>
          <a:p>
            <a:r>
              <a:rPr lang="en-US" dirty="0" smtClean="0"/>
              <a:t>Test-</a:t>
            </a:r>
            <a:r>
              <a:rPr lang="en-US" dirty="0" err="1" smtClean="0"/>
              <a:t>drevet</a:t>
            </a:r>
            <a:r>
              <a:rPr lang="en-US" dirty="0" smtClean="0"/>
              <a:t> </a:t>
            </a:r>
            <a:r>
              <a:rPr lang="en-US" dirty="0" err="1" smtClean="0"/>
              <a:t>utvikling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From zero to hero!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5090" y="4135184"/>
            <a:ext cx="4396995" cy="188846"/>
          </a:xfrm>
        </p:spPr>
        <p:txBody>
          <a:bodyPr/>
          <a:lstStyle/>
          <a:p>
            <a:r>
              <a:rPr lang="en-US" dirty="0" smtClean="0"/>
              <a:t>SKUR 39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75090" y="4315571"/>
            <a:ext cx="4396995" cy="188846"/>
          </a:xfrm>
        </p:spPr>
        <p:txBody>
          <a:bodyPr/>
          <a:lstStyle/>
          <a:p>
            <a:r>
              <a:rPr lang="en-US" dirty="0" smtClean="0"/>
              <a:t>TORSTEIN NICOLAYSEN, THOR K. VALDERHAUG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75090" y="4716328"/>
            <a:ext cx="4396995" cy="188846"/>
          </a:xfrm>
        </p:spPr>
        <p:txBody>
          <a:bodyPr/>
          <a:lstStyle/>
          <a:p>
            <a:r>
              <a:rPr lang="en-US" smtClean="0"/>
              <a:t>16. </a:t>
            </a:r>
            <a:r>
              <a:rPr lang="en-US" dirty="0" smtClean="0"/>
              <a:t>JUNI 2015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2375089" y="4515949"/>
            <a:ext cx="4396995" cy="188846"/>
          </a:xfrm>
          <a:prstGeom prst="rect">
            <a:avLst/>
          </a:prstGeom>
        </p:spPr>
        <p:txBody>
          <a:bodyPr vert="horz" lIns="91440" tIns="0" rIns="91440" bIns="36000" rtlCol="0" anchor="ctr" anchorCtr="1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Tx/>
              <a:buNone/>
              <a:defRPr sz="1200" b="0" i="1" kern="1200" baseline="0">
                <a:solidFill>
                  <a:schemeClr val="accent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b="0" i="1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b="0" i="1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400" b="0" i="1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400" b="0" i="1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Apprentices: </a:t>
            </a:r>
            <a:r>
              <a:rPr lang="en-US" dirty="0" err="1" smtClean="0"/>
              <a:t>Sondre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Esben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986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471329" y="645310"/>
            <a:ext cx="2778964" cy="2778965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Hva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</a:rPr>
              <a:t>er</a:t>
            </a:r>
            <a:r>
              <a:rPr lang="en-US" sz="2800" i="1" dirty="0" smtClean="0">
                <a:solidFill>
                  <a:schemeClr val="bg1"/>
                </a:solidFill>
              </a:rPr>
              <a:t> TDD?</a:t>
            </a:r>
            <a:endParaRPr lang="en-US" sz="28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331138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56097" y="645310"/>
            <a:ext cx="2778964" cy="277896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err="1" smtClean="0">
                <a:solidFill>
                  <a:schemeClr val="bg1"/>
                </a:solidFill>
              </a:rPr>
              <a:t>Hjelpemiddel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352588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56097" y="645310"/>
            <a:ext cx="2778964" cy="27789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chemeClr val="tx2"/>
                </a:solidFill>
              </a:rPr>
              <a:t>Et mindset</a:t>
            </a:r>
            <a:endParaRPr lang="en-US" sz="3200" i="1" dirty="0">
              <a:solidFill>
                <a:schemeClr val="tx2"/>
              </a:solidFill>
              <a:latin typeface="Georgia"/>
              <a:cs typeface="Georgia"/>
            </a:endParaRPr>
          </a:p>
        </p:txBody>
      </p:sp>
      <p:pic>
        <p:nvPicPr>
          <p:cNvPr id="5" name="Picture 2" descr="http://1.bp.blogspot.com/-2Wk_ZQEGYO4/UcYmX79BFII/AAAAAAAAFzI/BS4678SKqZY/s1600/thinking+man+stock+photo+thinker+questioning+puzzling+ma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44919" y="1458230"/>
            <a:ext cx="3634357" cy="37087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loud Callout 1"/>
          <p:cNvSpPr/>
          <p:nvPr/>
        </p:nvSpPr>
        <p:spPr>
          <a:xfrm>
            <a:off x="4751307" y="510239"/>
            <a:ext cx="2443527" cy="1169095"/>
          </a:xfrm>
          <a:prstGeom prst="cloudCallout">
            <a:avLst>
              <a:gd name="adj1" fmla="val 41703"/>
              <a:gd name="adj2" fmla="val 7793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dirty="0" err="1" smtClean="0">
                <a:solidFill>
                  <a:schemeClr val="accent1"/>
                </a:solidFill>
                <a:latin typeface="Noteworthy Bold"/>
                <a:cs typeface="Noteworthy Bold"/>
              </a:rPr>
              <a:t>Hva</a:t>
            </a:r>
            <a:r>
              <a:rPr lang="en-US" dirty="0" smtClean="0">
                <a:solidFill>
                  <a:schemeClr val="accent1"/>
                </a:solidFill>
                <a:latin typeface="Noteworthy Bold"/>
                <a:cs typeface="Noteworthy Bold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Noteworthy Bold"/>
                <a:cs typeface="Noteworthy Bold"/>
              </a:rPr>
              <a:t>skal</a:t>
            </a:r>
            <a:r>
              <a:rPr lang="en-US" dirty="0" smtClean="0">
                <a:solidFill>
                  <a:schemeClr val="accent1"/>
                </a:solidFill>
                <a:latin typeface="Noteworthy Bold"/>
                <a:cs typeface="Noteworthy Bold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Noteworthy Bold"/>
                <a:cs typeface="Noteworthy Bold"/>
              </a:rPr>
              <a:t>jeg</a:t>
            </a:r>
            <a:r>
              <a:rPr lang="en-US" dirty="0" smtClean="0">
                <a:solidFill>
                  <a:schemeClr val="accent1"/>
                </a:solidFill>
                <a:latin typeface="Noteworthy Bold"/>
                <a:cs typeface="Noteworthy Bold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Noteworthy Bold"/>
                <a:cs typeface="Noteworthy Bold"/>
              </a:rPr>
              <a:t>løse</a:t>
            </a:r>
            <a:r>
              <a:rPr lang="en-US" dirty="0" smtClean="0">
                <a:solidFill>
                  <a:schemeClr val="accent1"/>
                </a:solidFill>
                <a:latin typeface="Noteworthy Bold"/>
                <a:cs typeface="Noteworthy Bold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Noteworthy Bold"/>
                <a:cs typeface="Noteworthy Bold"/>
              </a:rPr>
              <a:t>nå</a:t>
            </a:r>
            <a:r>
              <a:rPr lang="en-US" dirty="0" smtClean="0">
                <a:solidFill>
                  <a:schemeClr val="accent1"/>
                </a:solidFill>
                <a:latin typeface="Noteworthy Bold"/>
                <a:cs typeface="Noteworthy 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91252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4744779" y="229810"/>
            <a:ext cx="3995996" cy="4767640"/>
          </a:xfrm>
        </p:spPr>
        <p:txBody>
          <a:bodyPr/>
          <a:lstStyle/>
          <a:p>
            <a:r>
              <a:rPr lang="nb-NO" sz="2000" dirty="0" smtClean="0"/>
              <a:t>Test</a:t>
            </a:r>
            <a:r>
              <a:rPr lang="nb-NO" sz="2000" dirty="0"/>
              <a:t>-first </a:t>
            </a:r>
          </a:p>
          <a:p>
            <a:r>
              <a:rPr lang="nb-NO" dirty="0" smtClean="0"/>
              <a:t>Skriv </a:t>
            </a:r>
            <a:r>
              <a:rPr lang="nb-NO" dirty="0"/>
              <a:t>en test før du skriver implementasjon</a:t>
            </a:r>
          </a:p>
          <a:p>
            <a:endParaRPr lang="nb-NO" sz="2000" dirty="0" smtClean="0"/>
          </a:p>
          <a:p>
            <a:endParaRPr lang="nb-NO" sz="2000" dirty="0">
              <a:solidFill>
                <a:srgbClr val="FD5158"/>
              </a:solidFill>
            </a:endParaRPr>
          </a:p>
          <a:p>
            <a:r>
              <a:rPr lang="nb-NO" sz="2000" dirty="0">
                <a:solidFill>
                  <a:srgbClr val="FF0000"/>
                </a:solidFill>
              </a:rPr>
              <a:t>Red</a:t>
            </a:r>
            <a:r>
              <a:rPr lang="nb-NO" sz="2000" dirty="0">
                <a:solidFill>
                  <a:srgbClr val="FD5158"/>
                </a:solidFill>
              </a:rPr>
              <a:t> </a:t>
            </a:r>
            <a:r>
              <a:rPr lang="nb-NO" sz="2000" dirty="0"/>
              <a:t>– </a:t>
            </a:r>
            <a:r>
              <a:rPr lang="nb-NO" sz="2000" dirty="0">
                <a:solidFill>
                  <a:srgbClr val="008000"/>
                </a:solidFill>
              </a:rPr>
              <a:t>Green</a:t>
            </a:r>
            <a:r>
              <a:rPr lang="nb-NO" sz="2000" dirty="0">
                <a:solidFill>
                  <a:srgbClr val="3366FF"/>
                </a:solidFill>
              </a:rPr>
              <a:t> </a:t>
            </a:r>
            <a:r>
              <a:rPr lang="nb-NO" sz="2000" dirty="0"/>
              <a:t>– </a:t>
            </a:r>
            <a:r>
              <a:rPr lang="nb-NO" sz="2000" dirty="0" err="1">
                <a:solidFill>
                  <a:srgbClr val="3366FF"/>
                </a:solidFill>
              </a:rPr>
              <a:t>Refactor</a:t>
            </a:r>
            <a:r>
              <a:rPr lang="nb-NO" sz="2000" dirty="0">
                <a:solidFill>
                  <a:srgbClr val="3366FF"/>
                </a:solidFill>
              </a:rPr>
              <a:t> </a:t>
            </a:r>
          </a:p>
          <a:p>
            <a:endParaRPr lang="nb-NO" sz="2000" dirty="0" smtClean="0"/>
          </a:p>
          <a:p>
            <a:endParaRPr lang="nb-NO" sz="2000" dirty="0"/>
          </a:p>
          <a:p>
            <a:r>
              <a:rPr lang="nb-NO" sz="2000" dirty="0"/>
              <a:t>Rytme </a:t>
            </a:r>
            <a:r>
              <a:rPr lang="nb-NO" dirty="0">
                <a:solidFill>
                  <a:srgbClr val="6C6559"/>
                </a:solidFill>
              </a:rPr>
              <a:t>(</a:t>
            </a:r>
            <a:r>
              <a:rPr lang="nb-NO" dirty="0" err="1">
                <a:solidFill>
                  <a:srgbClr val="6C6559"/>
                </a:solidFill>
              </a:rPr>
              <a:t>untz</a:t>
            </a:r>
            <a:r>
              <a:rPr lang="nb-NO" dirty="0">
                <a:solidFill>
                  <a:srgbClr val="6C6559"/>
                </a:solidFill>
              </a:rPr>
              <a:t> </a:t>
            </a:r>
            <a:r>
              <a:rPr lang="nb-NO" dirty="0" err="1">
                <a:solidFill>
                  <a:srgbClr val="6C6559"/>
                </a:solidFill>
              </a:rPr>
              <a:t>untz</a:t>
            </a:r>
            <a:r>
              <a:rPr lang="nb-NO" dirty="0">
                <a:solidFill>
                  <a:srgbClr val="6C6559"/>
                </a:solidFill>
              </a:rPr>
              <a:t> </a:t>
            </a:r>
            <a:r>
              <a:rPr lang="nb-NO" dirty="0" err="1">
                <a:solidFill>
                  <a:srgbClr val="6C6559"/>
                </a:solidFill>
              </a:rPr>
              <a:t>untz</a:t>
            </a:r>
            <a:r>
              <a:rPr lang="nb-NO" dirty="0">
                <a:solidFill>
                  <a:srgbClr val="6C6559"/>
                </a:solidFill>
              </a:rPr>
              <a:t>…)</a:t>
            </a:r>
          </a:p>
          <a:p>
            <a:endParaRPr lang="nb-NO" sz="2000" dirty="0"/>
          </a:p>
          <a:p>
            <a:endParaRPr lang="nb-NO" sz="2000" dirty="0"/>
          </a:p>
          <a:p>
            <a:pPr>
              <a:lnSpc>
                <a:spcPct val="100000"/>
              </a:lnSpc>
            </a:pPr>
            <a:r>
              <a:rPr lang="nb-NO" sz="2000" dirty="0" smtClean="0"/>
              <a:t>Små </a:t>
            </a:r>
            <a:r>
              <a:rPr lang="nb-NO" sz="2000" dirty="0"/>
              <a:t>inkrementelle </a:t>
            </a:r>
            <a:r>
              <a:rPr lang="nb-NO" sz="2000" dirty="0" smtClean="0"/>
              <a:t>forbedringer</a:t>
            </a:r>
            <a:endParaRPr lang="nb-NO" sz="2000" dirty="0"/>
          </a:p>
        </p:txBody>
      </p:sp>
      <p:sp>
        <p:nvSpPr>
          <p:cNvPr id="7" name="Oval 6"/>
          <p:cNvSpPr/>
          <p:nvPr/>
        </p:nvSpPr>
        <p:spPr>
          <a:xfrm>
            <a:off x="856097" y="645310"/>
            <a:ext cx="2778964" cy="277896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 smtClean="0"/>
              <a:t>En </a:t>
            </a:r>
            <a:r>
              <a:rPr lang="en-US" sz="3200" dirty="0" err="1" smtClean="0"/>
              <a:t>teknikk</a:t>
            </a:r>
            <a:endParaRPr lang="en-US" sz="3200" dirty="0"/>
          </a:p>
        </p:txBody>
      </p:sp>
      <p:pic>
        <p:nvPicPr>
          <p:cNvPr id="12" name="Content Placeholder 9" descr="rytme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" r="307"/>
          <a:stretch>
            <a:fillRect/>
          </a:stretch>
        </p:blipFill>
        <p:spPr>
          <a:xfrm>
            <a:off x="7088112" y="2322285"/>
            <a:ext cx="812796" cy="9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475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7532" y="1"/>
            <a:ext cx="4576468" cy="5143500"/>
          </a:xfrm>
          <a:prstGeom prst="rect">
            <a:avLst/>
          </a:prstGeom>
          <a:solidFill>
            <a:srgbClr val="DAD4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856097" y="645310"/>
            <a:ext cx="2778964" cy="27789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err="1" smtClean="0">
                <a:solidFill>
                  <a:schemeClr val="bg1"/>
                </a:solidFill>
              </a:rPr>
              <a:t>Disiplin</a:t>
            </a:r>
            <a:r>
              <a:rPr lang="en-US" sz="2400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</a:rPr>
              <a:t>og</a:t>
            </a:r>
            <a:r>
              <a:rPr lang="en-US" sz="2400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</a:rPr>
              <a:t>struktur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627" y="532191"/>
            <a:ext cx="4111146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92843" y="4245428"/>
            <a:ext cx="4551157" cy="1527025"/>
          </a:xfrm>
          <a:prstGeom prst="rect">
            <a:avLst/>
          </a:prstGeom>
          <a:solidFill>
            <a:srgbClr val="DAD4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081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6" r="-706"/>
          <a:stretch>
            <a:fillRect/>
          </a:stretch>
        </p:blipFill>
        <p:spPr>
          <a:xfrm>
            <a:off x="457982" y="581025"/>
            <a:ext cx="4346377" cy="3733448"/>
          </a:xfrm>
        </p:spPr>
      </p:pic>
      <p:sp>
        <p:nvSpPr>
          <p:cNvPr id="3" name="Oval 2"/>
          <p:cNvSpPr/>
          <p:nvPr/>
        </p:nvSpPr>
        <p:spPr>
          <a:xfrm>
            <a:off x="5958934" y="645310"/>
            <a:ext cx="2778964" cy="277896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Et </a:t>
            </a:r>
            <a:r>
              <a:rPr lang="en-US" sz="2400" i="1" dirty="0" err="1" smtClean="0">
                <a:solidFill>
                  <a:schemeClr val="bg1"/>
                </a:solidFill>
              </a:rPr>
              <a:t>verktøy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587595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90472" y="645310"/>
            <a:ext cx="2778964" cy="2778965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Hvorfor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</a:rPr>
              <a:t>gjøre</a:t>
            </a:r>
            <a:r>
              <a:rPr lang="en-US" sz="2800" i="1" dirty="0" smtClean="0">
                <a:solidFill>
                  <a:schemeClr val="bg1"/>
                </a:solidFill>
              </a:rPr>
              <a:t> TDD?</a:t>
            </a:r>
            <a:endParaRPr lang="en-US" sz="28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97312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71437"/>
            <a:ext cx="9143998" cy="52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721" r="-28721"/>
          <a:stretch>
            <a:fillRect/>
          </a:stretch>
        </p:blipFill>
        <p:spPr>
          <a:xfrm>
            <a:off x="387350" y="1039813"/>
            <a:ext cx="8353425" cy="3957637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6445" y="294936"/>
            <a:ext cx="4708720" cy="261610"/>
          </a:xfrm>
        </p:spPr>
        <p:txBody>
          <a:bodyPr/>
          <a:lstStyle/>
          <a:p>
            <a:r>
              <a:rPr lang="en-US" dirty="0" smtClean="0"/>
              <a:t>Dreyfus model of Skill Acquisition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6950" y="1802847"/>
            <a:ext cx="1213341" cy="13266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7761" y="3174466"/>
            <a:ext cx="873153" cy="14176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33928" y="3549001"/>
            <a:ext cx="1206986" cy="4195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75153" y="4637515"/>
            <a:ext cx="4819345" cy="4052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74821" y="1942701"/>
            <a:ext cx="2532185" cy="90267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Finner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ut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av</a:t>
            </a:r>
            <a:r>
              <a:rPr lang="en-US" sz="1400" dirty="0" smtClean="0">
                <a:solidFill>
                  <a:schemeClr val="tx1"/>
                </a:solidFill>
              </a:rPr>
              <a:t> ting </a:t>
            </a:r>
            <a:r>
              <a:rPr lang="en-US" sz="1400" dirty="0" err="1" smtClean="0">
                <a:solidFill>
                  <a:schemeClr val="tx1"/>
                </a:solidFill>
              </a:rPr>
              <a:t>selv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err="1" smtClean="0">
                <a:solidFill>
                  <a:schemeClr val="tx1"/>
                </a:solidFill>
              </a:rPr>
              <a:t>Intiusjon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37421" y="3347116"/>
            <a:ext cx="2532185" cy="90267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Trenger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veiledning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err="1" smtClean="0">
                <a:solidFill>
                  <a:schemeClr val="tx1"/>
                </a:solidFill>
              </a:rPr>
              <a:t>Definerte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prosesser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47527" y="774192"/>
            <a:ext cx="2532185" cy="90267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Vet </a:t>
            </a:r>
            <a:r>
              <a:rPr lang="en-US" sz="1400" dirty="0" err="1" smtClean="0">
                <a:solidFill>
                  <a:schemeClr val="tx1"/>
                </a:solidFill>
              </a:rPr>
              <a:t>intuitivt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hva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som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er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riktig</a:t>
            </a:r>
            <a:r>
              <a:rPr lang="en-US" sz="1400" dirty="0" smtClean="0">
                <a:solidFill>
                  <a:schemeClr val="tx1"/>
                </a:solidFill>
              </a:rPr>
              <a:t/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err="1" smtClean="0">
                <a:solidFill>
                  <a:schemeClr val="tx1"/>
                </a:solidFill>
              </a:rPr>
              <a:t>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ikke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alltid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forklare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hvorfor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noe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er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riktig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284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b="1" dirty="0">
                <a:solidFill>
                  <a:schemeClr val="accent4"/>
                </a:solidFill>
              </a:rPr>
              <a:t>RASK TILBAKEMELDING</a:t>
            </a:r>
          </a:p>
          <a:p>
            <a:endParaRPr lang="nb-NO" sz="1800" dirty="0"/>
          </a:p>
          <a:p>
            <a:r>
              <a:rPr lang="nb-NO" sz="1800" dirty="0" smtClean="0"/>
              <a:t>Implementasjonen</a:t>
            </a:r>
          </a:p>
          <a:p>
            <a:r>
              <a:rPr lang="nb-NO" sz="1800" i="1" dirty="0"/>
              <a:t>	</a:t>
            </a:r>
            <a:r>
              <a:rPr lang="nb-NO" sz="1800" i="1" dirty="0" smtClean="0"/>
              <a:t>Virker </a:t>
            </a:r>
            <a:r>
              <a:rPr lang="nb-NO" sz="1800" i="1" dirty="0"/>
              <a:t>koden?</a:t>
            </a:r>
          </a:p>
          <a:p>
            <a:endParaRPr lang="nb-NO" sz="1800" dirty="0"/>
          </a:p>
          <a:p>
            <a:r>
              <a:rPr lang="nb-NO" sz="1800" dirty="0" smtClean="0"/>
              <a:t>Arkitektur/design</a:t>
            </a:r>
            <a:endParaRPr lang="nb-NO" sz="1800" dirty="0"/>
          </a:p>
          <a:p>
            <a:r>
              <a:rPr lang="nb-NO" sz="1800" i="1" dirty="0"/>
              <a:t>	Er koden riktig strukturert?</a:t>
            </a:r>
          </a:p>
          <a:p>
            <a:endParaRPr lang="nb-NO" sz="1800" dirty="0"/>
          </a:p>
          <a:p>
            <a:r>
              <a:rPr lang="nb-NO" sz="1800" dirty="0"/>
              <a:t>Ofte kalt </a:t>
            </a:r>
            <a:r>
              <a:rPr lang="nb-NO" sz="1800" i="1" dirty="0" smtClean="0"/>
              <a:t>feedback loop</a:t>
            </a:r>
            <a:endParaRPr lang="nb-NO" sz="1800" i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255179497"/>
              </p:ext>
            </p:extLst>
          </p:nvPr>
        </p:nvGraphicFramePr>
        <p:xfrm>
          <a:off x="4745038" y="1041400"/>
          <a:ext cx="3995737" cy="3956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Hvorfor</a:t>
            </a:r>
            <a:r>
              <a:rPr lang="en-US" dirty="0" smtClean="0"/>
              <a:t> </a:t>
            </a:r>
            <a:r>
              <a:rPr lang="en-US" dirty="0" err="1" smtClean="0"/>
              <a:t>gjøre</a:t>
            </a:r>
            <a:r>
              <a:rPr lang="en-US" dirty="0" smtClean="0"/>
              <a:t> TDD?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067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800" b="1" dirty="0" smtClean="0">
                <a:solidFill>
                  <a:schemeClr val="accent4"/>
                </a:solidFill>
              </a:rPr>
              <a:t>TORSTEIN NICOLAYSEN</a:t>
            </a:r>
            <a:endParaRPr lang="en-US" dirty="0"/>
          </a:p>
          <a:p>
            <a:r>
              <a:rPr lang="en-US" dirty="0" smtClean="0">
                <a:solidFill>
                  <a:schemeClr val="accent1"/>
                </a:solidFill>
              </a:rPr>
              <a:t>FAGLEDER I KODEHÅNDVERK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SENIORKONSULENT I TECH</a:t>
            </a:r>
            <a:endParaRPr lang="en-US" dirty="0" smtClean="0"/>
          </a:p>
          <a:p>
            <a:r>
              <a:rPr lang="en-US" sz="1200" dirty="0" smtClean="0"/>
              <a:t>STARTET 2010</a:t>
            </a:r>
          </a:p>
          <a:p>
            <a:endParaRPr lang="en-US" sz="1200" dirty="0"/>
          </a:p>
          <a:p>
            <a:r>
              <a:rPr lang="en-US" sz="1200" dirty="0" smtClean="0"/>
              <a:t>LIDENSKAPELIG CRAFTSMAN</a:t>
            </a:r>
          </a:p>
          <a:p>
            <a:r>
              <a:rPr lang="en-US" sz="1200" dirty="0" smtClean="0"/>
              <a:t>TILHENGER AV TDD</a:t>
            </a:r>
          </a:p>
          <a:p>
            <a:r>
              <a:rPr lang="en-US" sz="1200" dirty="0" smtClean="0"/>
              <a:t>BRUKT TDD SIDEN 2009</a:t>
            </a:r>
          </a:p>
          <a:p>
            <a:endParaRPr lang="en-US" sz="1200" dirty="0"/>
          </a:p>
          <a:p>
            <a:r>
              <a:rPr lang="en-US" sz="1200" dirty="0" smtClean="0">
                <a:solidFill>
                  <a:schemeClr val="accent4"/>
                </a:solidFill>
              </a:rPr>
              <a:t>@TNICOLAYSEN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 OM MEG</a:t>
            </a:r>
            <a:endParaRPr lang="en-US" dirty="0"/>
          </a:p>
        </p:txBody>
      </p:sp>
      <p:pic>
        <p:nvPicPr>
          <p:cNvPr id="42" name="Content Placeholder 41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2" r="-522"/>
          <a:stretch/>
        </p:blipFill>
        <p:spPr>
          <a:xfrm>
            <a:off x="1304846" y="1041244"/>
            <a:ext cx="2160746" cy="2139284"/>
          </a:xfrm>
          <a:prstGeom prst="ellipse">
            <a:avLst/>
          </a:prstGeom>
          <a:ln w="19050" cap="rnd" cmpd="sng">
            <a:solidFill>
              <a:srgbClr val="6C6559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526931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b="1" dirty="0">
                <a:solidFill>
                  <a:srgbClr val="FD5158"/>
                </a:solidFill>
              </a:rPr>
              <a:t>TRYGGHET</a:t>
            </a:r>
          </a:p>
          <a:p>
            <a:endParaRPr lang="nb-NO" sz="1800" dirty="0"/>
          </a:p>
          <a:p>
            <a:r>
              <a:rPr lang="nb-NO" sz="1800" dirty="0"/>
              <a:t>Du tør å gjøre endringer fordi du </a:t>
            </a:r>
            <a:r>
              <a:rPr lang="nb-NO" sz="1800" b="1" dirty="0"/>
              <a:t>vet</a:t>
            </a:r>
            <a:r>
              <a:rPr lang="nb-NO" sz="1800" dirty="0"/>
              <a:t> det fungerer</a:t>
            </a:r>
          </a:p>
          <a:p>
            <a:endParaRPr lang="nb-NO" sz="1800" dirty="0"/>
          </a:p>
          <a:p>
            <a:r>
              <a:rPr lang="nb-NO" sz="1800" dirty="0"/>
              <a:t>Du kan endre </a:t>
            </a:r>
            <a:r>
              <a:rPr lang="nb-NO" sz="1800" dirty="0" smtClean="0"/>
              <a:t>kodedesignet </a:t>
            </a:r>
            <a:r>
              <a:rPr lang="nb-NO" sz="1800" dirty="0"/>
              <a:t>uten å frykte at noe slutter å fungere</a:t>
            </a:r>
          </a:p>
          <a:p>
            <a:endParaRPr lang="nb-NO" sz="1800" dirty="0"/>
          </a:p>
          <a:p>
            <a:r>
              <a:rPr lang="nb-NO" sz="1800" dirty="0"/>
              <a:t>Mindre feil i </a:t>
            </a:r>
            <a:r>
              <a:rPr lang="nb-NO" sz="1800" dirty="0" smtClean="0"/>
              <a:t>produksjonskoden</a:t>
            </a:r>
            <a:endParaRPr lang="nb-NO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764881" y="1041400"/>
            <a:ext cx="3956050" cy="39560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Hvorfor</a:t>
            </a:r>
            <a:r>
              <a:rPr lang="en-US" dirty="0" smtClean="0"/>
              <a:t> </a:t>
            </a:r>
            <a:r>
              <a:rPr lang="en-US" dirty="0" err="1" smtClean="0"/>
              <a:t>gjøre</a:t>
            </a:r>
            <a:r>
              <a:rPr lang="en-US" dirty="0" smtClean="0"/>
              <a:t> TDD?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452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674472" y="1408177"/>
            <a:ext cx="5066303" cy="266033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b="1" dirty="0">
                <a:solidFill>
                  <a:srgbClr val="FD5158"/>
                </a:solidFill>
              </a:rPr>
              <a:t>LEVENDE DOKUMENTASJON</a:t>
            </a:r>
          </a:p>
          <a:p>
            <a:endParaRPr lang="nb-NO" sz="1800" dirty="0"/>
          </a:p>
          <a:p>
            <a:r>
              <a:rPr lang="nb-NO" sz="1800" dirty="0"/>
              <a:t>Testene beskriver hva koden din gjør</a:t>
            </a:r>
          </a:p>
          <a:p>
            <a:endParaRPr lang="nb-NO" sz="1800" dirty="0"/>
          </a:p>
          <a:p>
            <a:r>
              <a:rPr lang="nb-NO" sz="1800" dirty="0"/>
              <a:t>Forklarer nestemann hva du har tatt høyde </a:t>
            </a:r>
            <a:r>
              <a:rPr lang="nb-NO" sz="1800" dirty="0" smtClean="0"/>
              <a:t>for</a:t>
            </a:r>
            <a:endParaRPr lang="nb-NO" sz="1800" dirty="0"/>
          </a:p>
          <a:p>
            <a:endParaRPr lang="nb-NO" sz="1800" dirty="0"/>
          </a:p>
          <a:p>
            <a:r>
              <a:rPr lang="nb-NO" sz="1800" dirty="0"/>
              <a:t>Viser eksempel på bruk av produksjonskoden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Hvorfor</a:t>
            </a:r>
            <a:r>
              <a:rPr lang="en-US" dirty="0" smtClean="0"/>
              <a:t> </a:t>
            </a:r>
            <a:r>
              <a:rPr lang="en-US" dirty="0" err="1" smtClean="0"/>
              <a:t>gjøre</a:t>
            </a:r>
            <a:r>
              <a:rPr lang="en-US" dirty="0" smtClean="0"/>
              <a:t> TDD?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067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3087" y="1241405"/>
            <a:ext cx="3995737" cy="2660690"/>
          </a:xfrm>
          <a:prstGeom prst="ellipse">
            <a:avLst/>
          </a:prstGeom>
          <a:effectLst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b="1" dirty="0">
                <a:solidFill>
                  <a:srgbClr val="FD5158"/>
                </a:solidFill>
              </a:rPr>
              <a:t>HJELPER DEG HELE VEIEN</a:t>
            </a:r>
          </a:p>
          <a:p>
            <a:endParaRPr lang="nb-NO" sz="1800" dirty="0"/>
          </a:p>
          <a:p>
            <a:r>
              <a:rPr lang="nb-NO" sz="1800" dirty="0"/>
              <a:t>Holder deg fokusert</a:t>
            </a:r>
          </a:p>
          <a:p>
            <a:endParaRPr lang="nb-NO" sz="1800" dirty="0"/>
          </a:p>
          <a:p>
            <a:r>
              <a:rPr lang="nb-NO" sz="1800" dirty="0"/>
              <a:t>Det blir fort synlig om du beveger deg i feil retning</a:t>
            </a:r>
          </a:p>
          <a:p>
            <a:endParaRPr lang="nb-NO" sz="1800" dirty="0"/>
          </a:p>
          <a:p>
            <a:r>
              <a:rPr lang="nb-NO" sz="1800" dirty="0" smtClean="0"/>
              <a:t>Kodedesign som passer problemet </a:t>
            </a:r>
            <a:r>
              <a:rPr lang="nb-NO" sz="1800" dirty="0"/>
              <a:t>du løser </a:t>
            </a:r>
            <a:r>
              <a:rPr lang="nb-NO" sz="1800" dirty="0" smtClean="0"/>
              <a:t>*</a:t>
            </a:r>
            <a:endParaRPr lang="nb-NO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Hvorfor</a:t>
            </a:r>
            <a:r>
              <a:rPr lang="en-US" dirty="0" smtClean="0"/>
              <a:t> </a:t>
            </a:r>
            <a:r>
              <a:rPr lang="en-US" dirty="0" err="1" smtClean="0"/>
              <a:t>gjøre</a:t>
            </a:r>
            <a:r>
              <a:rPr lang="en-US" dirty="0" smtClean="0"/>
              <a:t> TDD?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067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01996" y="645310"/>
            <a:ext cx="2778964" cy="2778965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Hvordan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</a:rPr>
              <a:t>gjøre</a:t>
            </a:r>
            <a:r>
              <a:rPr lang="en-US" sz="2800" i="1" dirty="0" smtClean="0">
                <a:solidFill>
                  <a:schemeClr val="bg1"/>
                </a:solidFill>
              </a:rPr>
              <a:t> TDD?</a:t>
            </a:r>
            <a:endParaRPr lang="en-US" sz="28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108763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 </a:t>
            </a:r>
            <a:r>
              <a:rPr lang="en-US" dirty="0" err="1" smtClean="0"/>
              <a:t>klassiske</a:t>
            </a:r>
            <a:r>
              <a:rPr lang="en-US" dirty="0" smtClean="0"/>
              <a:t> TDD-</a:t>
            </a:r>
            <a:r>
              <a:rPr lang="en-US" dirty="0" err="1" smtClean="0"/>
              <a:t>rytmen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2831750" cy="261610"/>
          </a:xfrm>
        </p:spPr>
        <p:txBody>
          <a:bodyPr/>
          <a:lstStyle/>
          <a:p>
            <a:r>
              <a:rPr lang="en-US" dirty="0" smtClean="0"/>
              <a:t>Red-green-refactor</a:t>
            </a: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784" r="-7078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99166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5" y="314181"/>
            <a:ext cx="2195269" cy="261610"/>
          </a:xfrm>
        </p:spPr>
        <p:txBody>
          <a:bodyPr/>
          <a:lstStyle/>
          <a:p>
            <a:r>
              <a:rPr lang="nb-NO" dirty="0">
                <a:solidFill>
                  <a:schemeClr val="accent2"/>
                </a:solidFill>
              </a:rPr>
              <a:t>Steg 1: Rød fase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SKRIV EN FEILENDE TEST</a:t>
            </a:r>
          </a:p>
          <a:p>
            <a:r>
              <a:rPr lang="en-US" dirty="0" err="1" smtClean="0"/>
              <a:t>Minst</a:t>
            </a:r>
            <a:r>
              <a:rPr lang="en-US" dirty="0" smtClean="0"/>
              <a:t> </a:t>
            </a:r>
            <a:r>
              <a:rPr lang="en-US" dirty="0" err="1" smtClean="0"/>
              <a:t>mulig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,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enklest</a:t>
            </a:r>
            <a:r>
              <a:rPr lang="en-US" dirty="0" smtClean="0"/>
              <a:t> </a:t>
            </a:r>
            <a:r>
              <a:rPr lang="en-US" dirty="0" err="1" smtClean="0"/>
              <a:t>mulig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Test kun </a:t>
            </a:r>
            <a:r>
              <a:rPr lang="en-US" dirty="0" err="1" smtClean="0"/>
              <a:t>én</a:t>
            </a:r>
            <a:r>
              <a:rPr lang="en-US" dirty="0" smtClean="0"/>
              <a:t> ting pr. test – </a:t>
            </a:r>
            <a:r>
              <a:rPr lang="en-US" dirty="0" err="1" smtClean="0"/>
              <a:t>én</a:t>
            </a:r>
            <a:r>
              <a:rPr lang="en-US" dirty="0" smtClean="0"/>
              <a:t> assert pr. test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 smtClean="0"/>
              <a:t>KJØR TESTEN</a:t>
            </a:r>
          </a:p>
          <a:p>
            <a:r>
              <a:rPr lang="en-US" dirty="0" smtClean="0"/>
              <a:t>Se at </a:t>
            </a:r>
            <a:r>
              <a:rPr lang="en-US" dirty="0" err="1" smtClean="0"/>
              <a:t>testen</a:t>
            </a:r>
            <a:r>
              <a:rPr lang="en-US" dirty="0" smtClean="0"/>
              <a:t> </a:t>
            </a:r>
            <a:r>
              <a:rPr lang="en-US" dirty="0" err="1" smtClean="0"/>
              <a:t>feiler</a:t>
            </a:r>
            <a:endParaRPr lang="en-US" dirty="0" smtClean="0"/>
          </a:p>
          <a:p>
            <a:r>
              <a:rPr lang="en-US" dirty="0" err="1" smtClean="0"/>
              <a:t>Koden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kompilere</a:t>
            </a:r>
            <a:endParaRPr lang="en-US" dirty="0" smtClean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2519" r="-72519"/>
          <a:stretch>
            <a:fillRect/>
          </a:stretch>
        </p:blipFill>
        <p:spPr bwMode="auto">
          <a:xfrm>
            <a:off x="5835094" y="946550"/>
            <a:ext cx="2907268" cy="1239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 rot="1633774">
            <a:off x="6373091" y="710047"/>
            <a:ext cx="715818" cy="23650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8818" y="2044485"/>
            <a:ext cx="5834187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400" b="1" dirty="0">
                <a:solidFill>
                  <a:srgbClr val="073642"/>
                </a:solidFill>
                <a:latin typeface="Consolas"/>
                <a:ea typeface="ＭＳ 明朝"/>
                <a:cs typeface="Consolas"/>
              </a:rPr>
              <a:t>public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 </a:t>
            </a:r>
            <a:r>
              <a:rPr lang="en-US" sz="1400" b="1" dirty="0">
                <a:solidFill>
                  <a:srgbClr val="073642"/>
                </a:solidFill>
                <a:latin typeface="Consolas"/>
                <a:ea typeface="ＭＳ 明朝"/>
                <a:cs typeface="Consolas"/>
              </a:rPr>
              <a:t>void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 </a:t>
            </a:r>
            <a:r>
              <a:rPr lang="en-US" sz="1400" dirty="0" err="1">
                <a:solidFill>
                  <a:srgbClr val="268BD2"/>
                </a:solidFill>
                <a:latin typeface="Consolas"/>
                <a:ea typeface="ＭＳ 明朝"/>
                <a:cs typeface="Consolas"/>
              </a:rPr>
              <a:t>Should_add_two_numbers_and_return_the_sum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() {</a:t>
            </a:r>
            <a:br>
              <a:rPr lang="en-US" sz="1400" dirty="0">
                <a:latin typeface="Consolas"/>
                <a:ea typeface="ＭＳ 明朝"/>
                <a:cs typeface="Consolas"/>
              </a:rPr>
            </a:br>
            <a:r>
              <a:rPr lang="en-US" sz="1400" dirty="0">
                <a:latin typeface="Consolas"/>
                <a:ea typeface="ＭＳ 明朝"/>
                <a:cs typeface="Consolas"/>
              </a:rPr>
              <a:t>    </a:t>
            </a:r>
            <a:r>
              <a:rPr lang="en-US" sz="1400" b="1" dirty="0">
                <a:solidFill>
                  <a:srgbClr val="073642"/>
                </a:solidFill>
                <a:latin typeface="Consolas"/>
                <a:ea typeface="ＭＳ 明朝"/>
                <a:cs typeface="Consolas"/>
              </a:rPr>
              <a:t>Calculator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 calculator </a:t>
            </a:r>
            <a:r>
              <a:rPr lang="en-US" sz="1400" dirty="0">
                <a:solidFill>
                  <a:srgbClr val="859900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 </a:t>
            </a:r>
            <a:r>
              <a:rPr lang="en-US" sz="1400" dirty="0">
                <a:solidFill>
                  <a:srgbClr val="859900"/>
                </a:solidFill>
                <a:latin typeface="Consolas"/>
                <a:ea typeface="ＭＳ 明朝"/>
                <a:cs typeface="Consolas"/>
              </a:rPr>
              <a:t>new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 </a:t>
            </a:r>
            <a:r>
              <a:rPr lang="en-US" sz="1400" b="1" dirty="0">
                <a:solidFill>
                  <a:srgbClr val="073642"/>
                </a:solidFill>
                <a:latin typeface="Consolas"/>
                <a:ea typeface="ＭＳ 明朝"/>
                <a:cs typeface="Consolas"/>
              </a:rPr>
              <a:t>Calculator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();</a:t>
            </a:r>
            <a:br>
              <a:rPr lang="en-US" sz="1400" dirty="0">
                <a:latin typeface="Consolas"/>
                <a:ea typeface="ＭＳ 明朝"/>
                <a:cs typeface="Consolas"/>
              </a:rPr>
            </a:br>
            <a:r>
              <a:rPr lang="en-US" sz="1400" dirty="0">
                <a:latin typeface="Consolas"/>
                <a:ea typeface="ＭＳ 明朝"/>
                <a:cs typeface="Consolas"/>
              </a:rPr>
              <a:t>    </a:t>
            </a:r>
            <a:r>
              <a:rPr lang="en-US" sz="1400" b="1" dirty="0" err="1">
                <a:solidFill>
                  <a:srgbClr val="073642"/>
                </a:solidFill>
                <a:latin typeface="Consolas"/>
                <a:ea typeface="ＭＳ 明朝"/>
                <a:cs typeface="Consolas"/>
              </a:rPr>
              <a:t>int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 sum </a:t>
            </a:r>
            <a:r>
              <a:rPr lang="en-US" sz="1400" dirty="0">
                <a:solidFill>
                  <a:srgbClr val="859900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 </a:t>
            </a:r>
            <a:r>
              <a:rPr lang="en-US" sz="1400" dirty="0" err="1">
                <a:latin typeface="Consolas"/>
                <a:ea typeface="ＭＳ 明朝"/>
                <a:cs typeface="Consolas"/>
              </a:rPr>
              <a:t>calculator</a:t>
            </a:r>
            <a:r>
              <a:rPr lang="en-US" sz="1400" dirty="0" err="1">
                <a:solidFill>
                  <a:srgbClr val="859900"/>
                </a:solidFill>
                <a:latin typeface="Consolas"/>
                <a:ea typeface="ＭＳ 明朝"/>
                <a:cs typeface="Consolas"/>
              </a:rPr>
              <a:t>.</a:t>
            </a:r>
            <a:r>
              <a:rPr lang="en-US" sz="1400" dirty="0" err="1">
                <a:latin typeface="Consolas"/>
                <a:ea typeface="ＭＳ 明朝"/>
                <a:cs typeface="Consolas"/>
              </a:rPr>
              <a:t>add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(</a:t>
            </a:r>
            <a:r>
              <a:rPr lang="en-US" sz="1400" dirty="0">
                <a:solidFill>
                  <a:srgbClr val="D33682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, </a:t>
            </a:r>
            <a:r>
              <a:rPr lang="en-US" sz="1400" dirty="0">
                <a:solidFill>
                  <a:srgbClr val="D33682"/>
                </a:solidFill>
                <a:latin typeface="Consolas"/>
                <a:ea typeface="ＭＳ 明朝"/>
                <a:cs typeface="Consolas"/>
              </a:rPr>
              <a:t>2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);</a:t>
            </a:r>
            <a:br>
              <a:rPr lang="en-US" sz="1400" dirty="0">
                <a:latin typeface="Consolas"/>
                <a:ea typeface="ＭＳ 明朝"/>
                <a:cs typeface="Consolas"/>
              </a:rPr>
            </a:br>
            <a:r>
              <a:rPr lang="en-US" sz="1400" dirty="0">
                <a:latin typeface="Consolas"/>
                <a:ea typeface="ＭＳ 明朝"/>
                <a:cs typeface="Consolas"/>
              </a:rPr>
              <a:t/>
            </a:r>
            <a:br>
              <a:rPr lang="en-US" sz="1400" dirty="0">
                <a:latin typeface="Consolas"/>
                <a:ea typeface="ＭＳ 明朝"/>
                <a:cs typeface="Consolas"/>
              </a:rPr>
            </a:br>
            <a:r>
              <a:rPr lang="en-US" sz="1400" dirty="0">
                <a:latin typeface="Consolas"/>
                <a:ea typeface="ＭＳ 明朝"/>
                <a:cs typeface="Consolas"/>
              </a:rPr>
              <a:t>    </a:t>
            </a:r>
            <a:r>
              <a:rPr lang="en-US" sz="1400" dirty="0" err="1" smtClean="0">
                <a:latin typeface="Consolas"/>
                <a:ea typeface="ＭＳ 明朝"/>
                <a:cs typeface="Consolas"/>
              </a:rPr>
              <a:t>assertEquals</a:t>
            </a:r>
            <a:r>
              <a:rPr lang="en-US" sz="1400" dirty="0" smtClean="0">
                <a:latin typeface="Consolas"/>
                <a:ea typeface="ＭＳ 明朝"/>
                <a:cs typeface="Consolas"/>
              </a:rPr>
              <a:t>(</a:t>
            </a:r>
            <a:r>
              <a:rPr lang="en-US" sz="1400" dirty="0">
                <a:solidFill>
                  <a:srgbClr val="D33682"/>
                </a:solidFill>
                <a:latin typeface="Consolas"/>
                <a:ea typeface="ＭＳ 明朝"/>
                <a:cs typeface="Consolas"/>
              </a:rPr>
              <a:t>3</a:t>
            </a:r>
            <a:r>
              <a:rPr lang="en-US" sz="1400" dirty="0">
                <a:latin typeface="Consolas"/>
                <a:ea typeface="ＭＳ 明朝"/>
                <a:cs typeface="Consolas"/>
              </a:rPr>
              <a:t>, sum);</a:t>
            </a:r>
            <a:br>
              <a:rPr lang="en-US" sz="1400" dirty="0">
                <a:latin typeface="Consolas"/>
                <a:ea typeface="ＭＳ 明朝"/>
                <a:cs typeface="Consolas"/>
              </a:rPr>
            </a:br>
            <a:r>
              <a:rPr lang="en-US" sz="1400" dirty="0">
                <a:latin typeface="Consolas"/>
                <a:ea typeface="ＭＳ 明朝"/>
                <a:cs typeface="Consolas"/>
              </a:rPr>
              <a:t>}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03315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5" y="314181"/>
            <a:ext cx="2557750" cy="261610"/>
          </a:xfrm>
        </p:spPr>
        <p:txBody>
          <a:bodyPr/>
          <a:lstStyle/>
          <a:p>
            <a:r>
              <a:rPr lang="nb-NO" dirty="0" smtClean="0">
                <a:solidFill>
                  <a:srgbClr val="887E6F"/>
                </a:solidFill>
              </a:rPr>
              <a:t>Steg 2: Grønn fase</a:t>
            </a:r>
            <a:endParaRPr lang="nb-NO" dirty="0">
              <a:solidFill>
                <a:srgbClr val="887E6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SKRIV MINST MULIG KODE</a:t>
            </a:r>
          </a:p>
          <a:p>
            <a:r>
              <a:rPr lang="en-US" i="1" dirty="0" err="1" smtClean="0"/>
              <a:t>Skriv</a:t>
            </a:r>
            <a:r>
              <a:rPr lang="en-US" i="1" dirty="0" smtClean="0"/>
              <a:t> bare </a:t>
            </a:r>
            <a:r>
              <a:rPr lang="en-US" i="1" u="sng" dirty="0" err="1" smtClean="0"/>
              <a:t>akkurat</a:t>
            </a:r>
            <a:r>
              <a:rPr lang="en-US" i="1" u="sng" dirty="0" smtClean="0"/>
              <a:t> </a:t>
            </a:r>
            <a:r>
              <a:rPr lang="en-US" i="1" u="sng" dirty="0" err="1" smtClean="0"/>
              <a:t>nok</a:t>
            </a:r>
            <a:r>
              <a:rPr lang="en-US" i="1" dirty="0" smtClean="0"/>
              <a:t> </a:t>
            </a:r>
            <a:r>
              <a:rPr lang="en-US" i="1" dirty="0" err="1" smtClean="0"/>
              <a:t>kode</a:t>
            </a:r>
            <a:r>
              <a:rPr lang="en-US" i="1" dirty="0" smtClean="0"/>
              <a:t> </a:t>
            </a:r>
            <a:r>
              <a:rPr lang="en-US" i="1" dirty="0" err="1" smtClean="0"/>
              <a:t>til</a:t>
            </a:r>
            <a:r>
              <a:rPr lang="en-US" i="1" dirty="0" smtClean="0"/>
              <a:t> at </a:t>
            </a:r>
            <a:r>
              <a:rPr lang="en-US" i="1" dirty="0" err="1" smtClean="0"/>
              <a:t>testen</a:t>
            </a:r>
            <a:r>
              <a:rPr lang="en-US" i="1" dirty="0" smtClean="0"/>
              <a:t> </a:t>
            </a:r>
            <a:r>
              <a:rPr lang="en-US" i="1" dirty="0" err="1" smtClean="0"/>
              <a:t>passrerer</a:t>
            </a:r>
            <a:endParaRPr lang="en-US" i="1" dirty="0" smtClean="0"/>
          </a:p>
          <a:p>
            <a:r>
              <a:rPr lang="en-US" i="1" dirty="0" err="1" smtClean="0"/>
              <a:t>Dette</a:t>
            </a:r>
            <a:r>
              <a:rPr lang="en-US" i="1" dirty="0" smtClean="0"/>
              <a:t> </a:t>
            </a:r>
            <a:r>
              <a:rPr lang="en-US" i="1" dirty="0" err="1" smtClean="0"/>
              <a:t>er</a:t>
            </a:r>
            <a:r>
              <a:rPr lang="en-US" i="1" dirty="0" smtClean="0"/>
              <a:t> </a:t>
            </a:r>
            <a:r>
              <a:rPr lang="en-US" i="1" dirty="0" err="1" smtClean="0"/>
              <a:t>vanskelig</a:t>
            </a:r>
            <a:r>
              <a:rPr lang="en-US" i="1" dirty="0" smtClean="0"/>
              <a:t>, men </a:t>
            </a:r>
            <a:r>
              <a:rPr lang="en-US" i="1" dirty="0" err="1" smtClean="0"/>
              <a:t>viktig</a:t>
            </a:r>
            <a:r>
              <a:rPr lang="en-US" i="1" dirty="0" smtClean="0"/>
              <a:t>!</a:t>
            </a:r>
          </a:p>
          <a:p>
            <a:endParaRPr lang="en-US" dirty="0" smtClean="0"/>
          </a:p>
          <a:p>
            <a:r>
              <a:rPr lang="en-US" b="1" dirty="0" smtClean="0"/>
              <a:t>IKKE TENKE PÅ FRAMTIDIG FUNKSJONALITET</a:t>
            </a:r>
          </a:p>
          <a:p>
            <a:r>
              <a:rPr lang="en-US" i="1" dirty="0" smtClean="0"/>
              <a:t>Vent </a:t>
            </a:r>
            <a:r>
              <a:rPr lang="en-US" i="1" dirty="0" err="1" smtClean="0"/>
              <a:t>heller</a:t>
            </a:r>
            <a:r>
              <a:rPr lang="en-US" i="1" dirty="0" smtClean="0"/>
              <a:t> </a:t>
            </a:r>
            <a:r>
              <a:rPr lang="en-US" i="1" dirty="0" err="1" smtClean="0"/>
              <a:t>til</a:t>
            </a:r>
            <a:r>
              <a:rPr lang="en-US" i="1" dirty="0" smtClean="0"/>
              <a:t> </a:t>
            </a:r>
            <a:r>
              <a:rPr lang="en-US" i="1" dirty="0" err="1" smtClean="0"/>
              <a:t>neste</a:t>
            </a:r>
            <a:r>
              <a:rPr lang="en-US" i="1" dirty="0" smtClean="0"/>
              <a:t> </a:t>
            </a:r>
            <a:r>
              <a:rPr lang="en-US" i="1" dirty="0" err="1" smtClean="0"/>
              <a:t>iterasjon</a:t>
            </a:r>
            <a:r>
              <a:rPr lang="en-US" i="1" dirty="0" smtClean="0"/>
              <a:t> </a:t>
            </a:r>
            <a:r>
              <a:rPr lang="en-US" i="1" dirty="0" err="1" smtClean="0"/>
              <a:t>og</a:t>
            </a:r>
            <a:r>
              <a:rPr lang="en-US" i="1" dirty="0" smtClean="0"/>
              <a:t> </a:t>
            </a:r>
            <a:r>
              <a:rPr lang="en-US" i="1" dirty="0" err="1" smtClean="0"/>
              <a:t>skriv</a:t>
            </a:r>
            <a:r>
              <a:rPr lang="en-US" i="1" dirty="0" smtClean="0"/>
              <a:t> en test for </a:t>
            </a:r>
            <a:r>
              <a:rPr lang="en-US" i="1" dirty="0" err="1" smtClean="0"/>
              <a:t>det</a:t>
            </a:r>
            <a:endParaRPr lang="en-US" i="1" dirty="0" smtClean="0"/>
          </a:p>
          <a:p>
            <a:endParaRPr lang="en-US" dirty="0" smtClean="0"/>
          </a:p>
          <a:p>
            <a:r>
              <a:rPr lang="en-US" b="1" dirty="0" smtClean="0"/>
              <a:t>TENK </a:t>
            </a:r>
            <a:r>
              <a:rPr lang="en-US" b="1" i="1" dirty="0" smtClean="0"/>
              <a:t>YAGNI – You </a:t>
            </a:r>
            <a:r>
              <a:rPr lang="en-US" b="1" i="1" dirty="0" err="1" smtClean="0"/>
              <a:t>ain’t</a:t>
            </a:r>
            <a:r>
              <a:rPr lang="en-US" b="1" i="1" dirty="0" smtClean="0"/>
              <a:t> </a:t>
            </a:r>
            <a:r>
              <a:rPr lang="en-US" b="1" i="1" dirty="0" err="1" smtClean="0"/>
              <a:t>gonna</a:t>
            </a:r>
            <a:r>
              <a:rPr lang="en-US" b="1" i="1" dirty="0" smtClean="0"/>
              <a:t> need it</a:t>
            </a:r>
          </a:p>
          <a:p>
            <a:r>
              <a:rPr lang="en-US" i="1" dirty="0" err="1" smtClean="0"/>
              <a:t>Ofte</a:t>
            </a:r>
            <a:r>
              <a:rPr lang="en-US" i="1" dirty="0" smtClean="0"/>
              <a:t> </a:t>
            </a:r>
            <a:r>
              <a:rPr lang="en-US" i="1" dirty="0" err="1" smtClean="0"/>
              <a:t>vil</a:t>
            </a:r>
            <a:r>
              <a:rPr lang="en-US" i="1" dirty="0" smtClean="0"/>
              <a:t> du </a:t>
            </a:r>
            <a:r>
              <a:rPr lang="en-US" i="1" dirty="0" err="1" smtClean="0"/>
              <a:t>finne</a:t>
            </a:r>
            <a:r>
              <a:rPr lang="en-US" i="1" dirty="0" smtClean="0"/>
              <a:t> </a:t>
            </a:r>
            <a:r>
              <a:rPr lang="en-US" i="1" dirty="0" err="1" smtClean="0"/>
              <a:t>ut</a:t>
            </a:r>
            <a:r>
              <a:rPr lang="en-US" i="1" dirty="0" smtClean="0"/>
              <a:t> at du </a:t>
            </a:r>
            <a:r>
              <a:rPr lang="en-US" i="1" dirty="0" err="1" smtClean="0"/>
              <a:t>ikke</a:t>
            </a:r>
            <a:r>
              <a:rPr lang="en-US" i="1" dirty="0" smtClean="0"/>
              <a:t> </a:t>
            </a:r>
            <a:r>
              <a:rPr lang="en-US" i="1" dirty="0" err="1" smtClean="0"/>
              <a:t>trenger</a:t>
            </a:r>
            <a:r>
              <a:rPr lang="en-US" i="1" dirty="0" smtClean="0"/>
              <a:t> den </a:t>
            </a:r>
            <a:r>
              <a:rPr lang="en-US" i="1" dirty="0" err="1" smtClean="0"/>
              <a:t>typen</a:t>
            </a:r>
            <a:r>
              <a:rPr lang="en-US" i="1" dirty="0" smtClean="0"/>
              <a:t> </a:t>
            </a:r>
            <a:r>
              <a:rPr lang="en-US" i="1" dirty="0" err="1" smtClean="0"/>
              <a:t>funksjonaltiet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TESTEN SKAL PASSERE</a:t>
            </a:r>
            <a:endParaRPr lang="en-US" b="1" i="1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2519" r="-72519"/>
          <a:stretch>
            <a:fillRect/>
          </a:stretch>
        </p:blipFill>
        <p:spPr bwMode="auto">
          <a:xfrm>
            <a:off x="5835094" y="946550"/>
            <a:ext cx="2907268" cy="1239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 rot="9764590">
            <a:off x="7994066" y="1647654"/>
            <a:ext cx="715818" cy="23650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0483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4" y="314181"/>
            <a:ext cx="2620448" cy="261610"/>
          </a:xfrm>
        </p:spPr>
        <p:txBody>
          <a:bodyPr/>
          <a:lstStyle/>
          <a:p>
            <a:r>
              <a:rPr lang="nb-NO" dirty="0" smtClean="0">
                <a:solidFill>
                  <a:srgbClr val="887E6F"/>
                </a:solidFill>
              </a:rPr>
              <a:t>Steg 3: </a:t>
            </a:r>
            <a:r>
              <a:rPr lang="nb-NO" dirty="0" err="1" smtClean="0">
                <a:solidFill>
                  <a:srgbClr val="887E6F"/>
                </a:solidFill>
              </a:rPr>
              <a:t>Refaktorer</a:t>
            </a:r>
            <a:endParaRPr lang="nb-NO" dirty="0">
              <a:solidFill>
                <a:srgbClr val="887E6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HOLD KODEN </a:t>
            </a:r>
            <a:r>
              <a:rPr lang="en-US" b="1" i="1" dirty="0" smtClean="0"/>
              <a:t>DRY </a:t>
            </a:r>
            <a:r>
              <a:rPr lang="en-US" b="1" dirty="0" smtClean="0"/>
              <a:t> </a:t>
            </a:r>
            <a:r>
              <a:rPr lang="en-US" i="1" dirty="0" smtClean="0"/>
              <a:t>(Don’t </a:t>
            </a:r>
            <a:r>
              <a:rPr lang="en-US" i="1" dirty="0"/>
              <a:t>repeat </a:t>
            </a:r>
            <a:r>
              <a:rPr lang="en-US" i="1" dirty="0" smtClean="0"/>
              <a:t>yourself)</a:t>
            </a:r>
          </a:p>
          <a:p>
            <a:r>
              <a:rPr lang="en-US" i="1" dirty="0" err="1" smtClean="0"/>
              <a:t>Fjern</a:t>
            </a:r>
            <a:r>
              <a:rPr lang="en-US" i="1" dirty="0" smtClean="0"/>
              <a:t> </a:t>
            </a:r>
            <a:r>
              <a:rPr lang="en-US" i="1" dirty="0" err="1" smtClean="0"/>
              <a:t>duplisering</a:t>
            </a:r>
            <a:r>
              <a:rPr lang="en-US" i="1" dirty="0" smtClean="0"/>
              <a:t> – </a:t>
            </a:r>
            <a:r>
              <a:rPr lang="en-US" i="1" dirty="0" err="1" smtClean="0"/>
              <a:t>trekk</a:t>
            </a:r>
            <a:r>
              <a:rPr lang="en-US" i="1" dirty="0" smtClean="0"/>
              <a:t> </a:t>
            </a:r>
            <a:r>
              <a:rPr lang="en-US" i="1" dirty="0" err="1" smtClean="0"/>
              <a:t>ut</a:t>
            </a:r>
            <a:r>
              <a:rPr lang="en-US" i="1" dirty="0" smtClean="0"/>
              <a:t> </a:t>
            </a:r>
            <a:r>
              <a:rPr lang="en-US" i="1" dirty="0" err="1" smtClean="0"/>
              <a:t>funksjonalitet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i="1" dirty="0" err="1" smtClean="0"/>
              <a:t>metoder</a:t>
            </a:r>
            <a:endParaRPr lang="en-US" i="1" dirty="0" smtClean="0"/>
          </a:p>
          <a:p>
            <a:r>
              <a:rPr lang="en-US" i="1" dirty="0" err="1" smtClean="0"/>
              <a:t>Sjekk</a:t>
            </a:r>
            <a:r>
              <a:rPr lang="en-US" i="1" dirty="0" smtClean="0"/>
              <a:t> at </a:t>
            </a:r>
            <a:r>
              <a:rPr lang="en-US" i="1" dirty="0" err="1" smtClean="0"/>
              <a:t>koden</a:t>
            </a:r>
            <a:r>
              <a:rPr lang="en-US" i="1" dirty="0" smtClean="0"/>
              <a:t> </a:t>
            </a:r>
            <a:r>
              <a:rPr lang="en-US" i="1" dirty="0" err="1" smtClean="0"/>
              <a:t>er</a:t>
            </a:r>
            <a:r>
              <a:rPr lang="en-US" i="1" dirty="0" smtClean="0"/>
              <a:t> </a:t>
            </a:r>
            <a:r>
              <a:rPr lang="en-US" i="1" dirty="0" err="1" smtClean="0"/>
              <a:t>lesbar</a:t>
            </a:r>
            <a:r>
              <a:rPr lang="en-US" i="1" dirty="0" smtClean="0"/>
              <a:t> – </a:t>
            </a:r>
            <a:r>
              <a:rPr lang="en-US" i="1" dirty="0" err="1" smtClean="0"/>
              <a:t>variabelnavn</a:t>
            </a:r>
            <a:r>
              <a:rPr lang="en-US" i="1" dirty="0" smtClean="0"/>
              <a:t>, </a:t>
            </a:r>
            <a:r>
              <a:rPr lang="en-US" i="1" dirty="0" err="1" smtClean="0"/>
              <a:t>funksjonsnavn</a:t>
            </a:r>
            <a:endParaRPr lang="en-US" i="1" dirty="0" smtClean="0"/>
          </a:p>
          <a:p>
            <a:r>
              <a:rPr lang="en-US" i="1" dirty="0" err="1" smtClean="0"/>
              <a:t>Sørg</a:t>
            </a:r>
            <a:r>
              <a:rPr lang="en-US" i="1" dirty="0" smtClean="0"/>
              <a:t> for at </a:t>
            </a:r>
            <a:r>
              <a:rPr lang="en-US" i="1" dirty="0" err="1" smtClean="0"/>
              <a:t>funksjoner</a:t>
            </a:r>
            <a:r>
              <a:rPr lang="en-US" i="1" dirty="0" smtClean="0"/>
              <a:t> </a:t>
            </a:r>
            <a:r>
              <a:rPr lang="en-US" i="1" dirty="0" err="1" smtClean="0"/>
              <a:t>ikke</a:t>
            </a:r>
            <a:r>
              <a:rPr lang="en-US" i="1" dirty="0" smtClean="0"/>
              <a:t> </a:t>
            </a:r>
            <a:r>
              <a:rPr lang="en-US" i="1" dirty="0" err="1" smtClean="0"/>
              <a:t>gjør</a:t>
            </a:r>
            <a:r>
              <a:rPr lang="en-US" i="1" dirty="0" smtClean="0"/>
              <a:t> for </a:t>
            </a:r>
            <a:r>
              <a:rPr lang="en-US" i="1" dirty="0" err="1" smtClean="0"/>
              <a:t>mye</a:t>
            </a:r>
            <a:endParaRPr lang="en-US" i="1" dirty="0" smtClean="0"/>
          </a:p>
          <a:p>
            <a:endParaRPr lang="en-US" i="1" dirty="0"/>
          </a:p>
          <a:p>
            <a:r>
              <a:rPr lang="en-US" b="1" dirty="0" smtClean="0"/>
              <a:t>FORENKLE KODEN (OM MULIG)</a:t>
            </a:r>
          </a:p>
          <a:p>
            <a:r>
              <a:rPr lang="en-US" i="1" dirty="0" err="1" smtClean="0"/>
              <a:t>Etter</a:t>
            </a:r>
            <a:r>
              <a:rPr lang="en-US" i="1" dirty="0" smtClean="0"/>
              <a:t> </a:t>
            </a:r>
            <a:r>
              <a:rPr lang="en-US" i="1" dirty="0" err="1" smtClean="0"/>
              <a:t>noen</a:t>
            </a:r>
            <a:r>
              <a:rPr lang="en-US" i="1" dirty="0" smtClean="0"/>
              <a:t> </a:t>
            </a:r>
            <a:r>
              <a:rPr lang="en-US" i="1" dirty="0" err="1" smtClean="0"/>
              <a:t>iterasjoner</a:t>
            </a:r>
            <a:r>
              <a:rPr lang="en-US" i="1" dirty="0" smtClean="0"/>
              <a:t> med testing </a:t>
            </a:r>
            <a:r>
              <a:rPr lang="en-US" i="1" dirty="0" err="1" smtClean="0"/>
              <a:t>er</a:t>
            </a:r>
            <a:r>
              <a:rPr lang="en-US" i="1" dirty="0" smtClean="0"/>
              <a:t> </a:t>
            </a:r>
            <a:r>
              <a:rPr lang="en-US" i="1" dirty="0" err="1" smtClean="0"/>
              <a:t>det</a:t>
            </a:r>
            <a:r>
              <a:rPr lang="en-US" i="1" dirty="0" smtClean="0"/>
              <a:t> </a:t>
            </a:r>
            <a:r>
              <a:rPr lang="en-US" i="1" dirty="0" err="1" smtClean="0"/>
              <a:t>mulighet</a:t>
            </a:r>
            <a:r>
              <a:rPr lang="en-US" i="1" dirty="0" smtClean="0"/>
              <a:t> for </a:t>
            </a:r>
            <a:r>
              <a:rPr lang="en-US" i="1" dirty="0" err="1" smtClean="0"/>
              <a:t>forenklinger</a:t>
            </a:r>
            <a:endParaRPr lang="en-US" i="1" dirty="0" smtClean="0"/>
          </a:p>
          <a:p>
            <a:r>
              <a:rPr lang="en-US" i="1" dirty="0" err="1" smtClean="0"/>
              <a:t>Mindre</a:t>
            </a:r>
            <a:r>
              <a:rPr lang="en-US" i="1" dirty="0" smtClean="0"/>
              <a:t> </a:t>
            </a:r>
            <a:r>
              <a:rPr lang="en-US" i="1" dirty="0" err="1" smtClean="0"/>
              <a:t>kode</a:t>
            </a:r>
            <a:r>
              <a:rPr lang="en-US" i="1" dirty="0" smtClean="0"/>
              <a:t> </a:t>
            </a:r>
            <a:r>
              <a:rPr lang="en-US" i="1" dirty="0" err="1" smtClean="0"/>
              <a:t>er</a:t>
            </a:r>
            <a:r>
              <a:rPr lang="en-US" i="1" dirty="0" smtClean="0"/>
              <a:t> </a:t>
            </a:r>
            <a:r>
              <a:rPr lang="en-US" i="1" dirty="0" err="1" smtClean="0"/>
              <a:t>bedre</a:t>
            </a:r>
            <a:endParaRPr lang="en-US" i="1" dirty="0" smtClean="0"/>
          </a:p>
          <a:p>
            <a:r>
              <a:rPr lang="en-US" i="1" dirty="0" err="1" smtClean="0"/>
              <a:t>Tenk</a:t>
            </a:r>
            <a:r>
              <a:rPr lang="en-US" i="1" dirty="0" smtClean="0"/>
              <a:t> </a:t>
            </a:r>
            <a:r>
              <a:rPr lang="en-US" i="1" dirty="0" err="1" smtClean="0"/>
              <a:t>på</a:t>
            </a:r>
            <a:r>
              <a:rPr lang="en-US" i="1" dirty="0" smtClean="0"/>
              <a:t> </a:t>
            </a:r>
            <a:r>
              <a:rPr lang="en-US" i="1" dirty="0" err="1" smtClean="0"/>
              <a:t>vedlikeholdbarhet</a:t>
            </a:r>
            <a:endParaRPr lang="en-US" i="1" dirty="0" smtClean="0"/>
          </a:p>
          <a:p>
            <a:endParaRPr lang="en-US" dirty="0"/>
          </a:p>
          <a:p>
            <a:r>
              <a:rPr lang="en-US" b="1" dirty="0" smtClean="0"/>
              <a:t>TESTKODEN SKAL VÆRE LESBAR OG FORSTÅELIG</a:t>
            </a:r>
          </a:p>
          <a:p>
            <a:r>
              <a:rPr lang="en-US" i="1" dirty="0" err="1" smtClean="0"/>
              <a:t>Vanlig</a:t>
            </a:r>
            <a:r>
              <a:rPr lang="en-US" i="1" dirty="0" smtClean="0"/>
              <a:t> </a:t>
            </a:r>
            <a:r>
              <a:rPr lang="en-US" i="1" dirty="0" err="1" smtClean="0"/>
              <a:t>feil</a:t>
            </a:r>
            <a:r>
              <a:rPr lang="en-US" i="1" dirty="0" smtClean="0"/>
              <a:t> mange </a:t>
            </a:r>
            <a:r>
              <a:rPr lang="en-US" i="1" dirty="0" err="1" smtClean="0"/>
              <a:t>gjør</a:t>
            </a:r>
            <a:r>
              <a:rPr lang="en-US" i="1" dirty="0"/>
              <a:t> </a:t>
            </a:r>
            <a:r>
              <a:rPr lang="en-US" i="1" dirty="0" smtClean="0"/>
              <a:t>– </a:t>
            </a:r>
            <a:r>
              <a:rPr lang="en-US" i="1" dirty="0" err="1" smtClean="0"/>
              <a:t>ikke</a:t>
            </a:r>
            <a:r>
              <a:rPr lang="en-US" i="1" dirty="0" smtClean="0"/>
              <a:t> </a:t>
            </a:r>
            <a:r>
              <a:rPr lang="en-US" i="1" dirty="0" err="1" smtClean="0"/>
              <a:t>bli</a:t>
            </a:r>
            <a:r>
              <a:rPr lang="en-US" i="1" dirty="0" smtClean="0"/>
              <a:t> en </a:t>
            </a:r>
            <a:r>
              <a:rPr lang="en-US" i="1" dirty="0" err="1" smtClean="0"/>
              <a:t>av</a:t>
            </a:r>
            <a:r>
              <a:rPr lang="en-US" i="1" dirty="0" smtClean="0"/>
              <a:t> de!</a:t>
            </a:r>
            <a:endParaRPr lang="en-US" i="1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2519" r="-72519"/>
          <a:stretch>
            <a:fillRect/>
          </a:stretch>
        </p:blipFill>
        <p:spPr bwMode="auto">
          <a:xfrm>
            <a:off x="5835094" y="946550"/>
            <a:ext cx="2907268" cy="1239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 rot="20797307">
            <a:off x="5949504" y="1870279"/>
            <a:ext cx="715818" cy="23650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7363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600" b="1" dirty="0" smtClean="0"/>
              <a:t>TEST OPPFØRSEL, IKKE METODER</a:t>
            </a:r>
          </a:p>
          <a:p>
            <a:endParaRPr lang="nb-NO" sz="1600" dirty="0"/>
          </a:p>
          <a:p>
            <a:r>
              <a:rPr lang="nb-NO" sz="1600" i="1" dirty="0" smtClean="0"/>
              <a:t>Klassisk TDD </a:t>
            </a:r>
            <a:r>
              <a:rPr lang="nb-NO" sz="1600" dirty="0" smtClean="0"/>
              <a:t>– tester metoder/tilstand</a:t>
            </a:r>
          </a:p>
          <a:p>
            <a:pPr>
              <a:spcAft>
                <a:spcPts val="0"/>
              </a:spcAft>
            </a:pPr>
            <a:endParaRPr lang="en-US" sz="2000" b="1" dirty="0" smtClean="0">
              <a:solidFill>
                <a:srgbClr val="073642"/>
              </a:solidFill>
              <a:latin typeface="Consolas"/>
              <a:ea typeface="ＭＳ 明朝"/>
              <a:cs typeface="Consolas"/>
            </a:endParaRPr>
          </a:p>
          <a:p>
            <a:pPr lvl="1">
              <a:spcAft>
                <a:spcPts val="0"/>
              </a:spcAft>
            </a:pPr>
            <a:r>
              <a:rPr lang="en-US" sz="1800" b="1" dirty="0" smtClean="0">
                <a:solidFill>
                  <a:srgbClr val="073642"/>
                </a:solidFill>
                <a:latin typeface="Consolas"/>
                <a:ea typeface="ＭＳ 明朝"/>
                <a:cs typeface="Consolas"/>
              </a:rPr>
              <a:t>public</a:t>
            </a:r>
            <a:r>
              <a:rPr lang="en-US" sz="1800" dirty="0" smtClean="0">
                <a:latin typeface="Consolas"/>
                <a:ea typeface="ＭＳ 明朝"/>
                <a:cs typeface="Consolas"/>
              </a:rPr>
              <a:t> </a:t>
            </a:r>
            <a:r>
              <a:rPr lang="en-US" sz="1800" b="1" dirty="0" smtClean="0">
                <a:solidFill>
                  <a:srgbClr val="073642"/>
                </a:solidFill>
                <a:latin typeface="Consolas"/>
                <a:ea typeface="ＭＳ 明朝"/>
                <a:cs typeface="Consolas"/>
              </a:rPr>
              <a:t>void</a:t>
            </a:r>
            <a:r>
              <a:rPr lang="en-US" sz="1800" dirty="0" smtClean="0">
                <a:latin typeface="Consolas"/>
                <a:ea typeface="ＭＳ 明朝"/>
                <a:cs typeface="Consolas"/>
              </a:rPr>
              <a:t> </a:t>
            </a:r>
            <a:r>
              <a:rPr lang="en-US" sz="1800" dirty="0" err="1" smtClean="0">
                <a:solidFill>
                  <a:srgbClr val="268BD2"/>
                </a:solidFill>
                <a:latin typeface="Consolas"/>
                <a:ea typeface="ＭＳ 明朝"/>
                <a:cs typeface="Consolas"/>
              </a:rPr>
              <a:t>TestAdd</a:t>
            </a:r>
            <a:r>
              <a:rPr lang="en-US" sz="1800" dirty="0" smtClean="0">
                <a:latin typeface="Consolas"/>
                <a:ea typeface="ＭＳ 明朝"/>
                <a:cs typeface="Consolas"/>
              </a:rPr>
              <a:t>() {</a:t>
            </a:r>
            <a:r>
              <a:rPr lang="en-US" sz="1800" dirty="0">
                <a:latin typeface="Consolas"/>
                <a:ea typeface="ＭＳ 明朝"/>
                <a:cs typeface="Consolas"/>
              </a:rPr>
              <a:t/>
            </a:r>
            <a:br>
              <a:rPr lang="en-US" sz="1800" dirty="0">
                <a:latin typeface="Consolas"/>
                <a:ea typeface="ＭＳ 明朝"/>
                <a:cs typeface="Consolas"/>
              </a:rPr>
            </a:br>
            <a:r>
              <a:rPr lang="en-US" sz="1800" dirty="0" smtClean="0">
                <a:latin typeface="Consolas"/>
                <a:ea typeface="ＭＳ 明朝"/>
                <a:cs typeface="Consolas"/>
              </a:rPr>
              <a:t>   ...</a:t>
            </a:r>
          </a:p>
          <a:p>
            <a:pPr lvl="1">
              <a:spcAft>
                <a:spcPts val="0"/>
              </a:spcAft>
            </a:pPr>
            <a:r>
              <a:rPr lang="en-US" sz="1800" dirty="0" smtClean="0">
                <a:latin typeface="Consolas"/>
                <a:ea typeface="ＭＳ 明朝"/>
                <a:cs typeface="Consolas"/>
              </a:rPr>
              <a:t>}</a:t>
            </a:r>
          </a:p>
          <a:p>
            <a:pPr>
              <a:spcAft>
                <a:spcPts val="0"/>
              </a:spcAft>
            </a:pPr>
            <a:endParaRPr lang="en-US" sz="1600" dirty="0" smtClean="0"/>
          </a:p>
          <a:p>
            <a:pPr>
              <a:spcAft>
                <a:spcPts val="0"/>
              </a:spcAft>
            </a:pPr>
            <a:r>
              <a:rPr lang="en-US" sz="1600" i="1" dirty="0" err="1" smtClean="0"/>
              <a:t>Moderne</a:t>
            </a:r>
            <a:r>
              <a:rPr lang="en-US" sz="1600" i="1" dirty="0" smtClean="0"/>
              <a:t>/London</a:t>
            </a:r>
            <a:r>
              <a:rPr lang="en-US" sz="1600" i="1" dirty="0"/>
              <a:t> </a:t>
            </a:r>
            <a:r>
              <a:rPr lang="en-US" sz="1600" i="1" dirty="0" smtClean="0"/>
              <a:t>style TDD </a:t>
            </a:r>
            <a:r>
              <a:rPr lang="en-US" sz="1600" dirty="0" smtClean="0"/>
              <a:t>– tester </a:t>
            </a:r>
            <a:r>
              <a:rPr lang="en-US" sz="1600" dirty="0" err="1" smtClean="0"/>
              <a:t>oppførsel</a:t>
            </a:r>
            <a:endParaRPr lang="en-US" sz="1600" dirty="0" smtClean="0"/>
          </a:p>
          <a:p>
            <a:pPr>
              <a:spcAft>
                <a:spcPts val="0"/>
              </a:spcAft>
            </a:pPr>
            <a:endParaRPr lang="en-US" sz="1600" dirty="0" smtClean="0"/>
          </a:p>
          <a:p>
            <a:pPr lvl="1">
              <a:spcAft>
                <a:spcPts val="0"/>
              </a:spcAft>
            </a:pPr>
            <a:r>
              <a:rPr lang="en-US" sz="1800" b="1" dirty="0">
                <a:solidFill>
                  <a:srgbClr val="073642"/>
                </a:solidFill>
                <a:latin typeface="Consolas"/>
                <a:ea typeface="ＭＳ 明朝"/>
                <a:cs typeface="Consolas"/>
              </a:rPr>
              <a:t>public</a:t>
            </a:r>
            <a:r>
              <a:rPr lang="en-US" sz="1800" dirty="0">
                <a:latin typeface="Consolas"/>
                <a:ea typeface="ＭＳ 明朝"/>
                <a:cs typeface="Consolas"/>
              </a:rPr>
              <a:t> </a:t>
            </a:r>
            <a:r>
              <a:rPr lang="en-US" sz="1800" b="1" dirty="0">
                <a:solidFill>
                  <a:srgbClr val="073642"/>
                </a:solidFill>
                <a:latin typeface="Consolas"/>
                <a:ea typeface="ＭＳ 明朝"/>
                <a:cs typeface="Consolas"/>
              </a:rPr>
              <a:t>void</a:t>
            </a:r>
            <a:r>
              <a:rPr lang="en-US" sz="1800" dirty="0">
                <a:latin typeface="Consolas"/>
                <a:ea typeface="ＭＳ 明朝"/>
                <a:cs typeface="Consolas"/>
              </a:rPr>
              <a:t> </a:t>
            </a:r>
            <a:r>
              <a:rPr lang="en-US" sz="1800" dirty="0" err="1">
                <a:solidFill>
                  <a:srgbClr val="268BD2"/>
                </a:solidFill>
                <a:latin typeface="Consolas"/>
                <a:ea typeface="ＭＳ 明朝"/>
                <a:cs typeface="Consolas"/>
              </a:rPr>
              <a:t>Should_add_two_numbers_and_return_the_sum</a:t>
            </a:r>
            <a:r>
              <a:rPr lang="en-US" sz="1800" dirty="0">
                <a:latin typeface="Consolas"/>
                <a:ea typeface="ＭＳ 明朝"/>
                <a:cs typeface="Consolas"/>
              </a:rPr>
              <a:t>() </a:t>
            </a:r>
            <a:r>
              <a:rPr lang="en-US" sz="1800" dirty="0" smtClean="0">
                <a:latin typeface="Consolas"/>
                <a:ea typeface="ＭＳ 明朝"/>
                <a:cs typeface="Consolas"/>
              </a:rPr>
              <a:t>{</a:t>
            </a:r>
          </a:p>
          <a:p>
            <a:pPr lvl="1">
              <a:spcAft>
                <a:spcPts val="0"/>
              </a:spcAft>
            </a:pPr>
            <a:r>
              <a:rPr lang="en-US" sz="1800" dirty="0" smtClean="0">
                <a:latin typeface="Consolas"/>
                <a:ea typeface="ＭＳ 明朝"/>
                <a:cs typeface="Consolas"/>
              </a:rPr>
              <a:t>   .</a:t>
            </a:r>
            <a:r>
              <a:rPr lang="en-US" sz="1800" dirty="0">
                <a:latin typeface="Consolas"/>
                <a:ea typeface="ＭＳ 明朝"/>
                <a:cs typeface="Consolas"/>
              </a:rPr>
              <a:t>.</a:t>
            </a:r>
            <a:r>
              <a:rPr lang="en-US" sz="1800" dirty="0" smtClean="0">
                <a:latin typeface="Consolas"/>
                <a:ea typeface="ＭＳ 明朝"/>
                <a:cs typeface="Consolas"/>
              </a:rPr>
              <a:t>.</a:t>
            </a:r>
          </a:p>
          <a:p>
            <a:pPr lvl="1">
              <a:spcAft>
                <a:spcPts val="0"/>
              </a:spcAft>
            </a:pPr>
            <a:r>
              <a:rPr lang="en-US" sz="1800" dirty="0" smtClean="0">
                <a:latin typeface="Consolas"/>
                <a:ea typeface="ＭＳ 明朝"/>
                <a:cs typeface="Consolas"/>
              </a:rPr>
              <a:t>}</a:t>
            </a:r>
            <a:endParaRPr lang="en-US" sz="900" dirty="0">
              <a:latin typeface="Cambria"/>
              <a:ea typeface="ＭＳ 明朝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3832698" cy="261610"/>
          </a:xfrm>
        </p:spPr>
        <p:txBody>
          <a:bodyPr/>
          <a:lstStyle/>
          <a:p>
            <a:r>
              <a:rPr lang="nb-NO" dirty="0" smtClean="0"/>
              <a:t>Hvordan gjøre TDD? Pro-tips</a:t>
            </a:r>
            <a:endParaRPr lang="nb-NO" dirty="0"/>
          </a:p>
        </p:txBody>
      </p:sp>
      <p:sp>
        <p:nvSpPr>
          <p:cNvPr id="3" name="Multiply 2"/>
          <p:cNvSpPr/>
          <p:nvPr/>
        </p:nvSpPr>
        <p:spPr>
          <a:xfrm>
            <a:off x="520094" y="798284"/>
            <a:ext cx="2939146" cy="2939146"/>
          </a:xfrm>
          <a:prstGeom prst="mathMultiply">
            <a:avLst>
              <a:gd name="adj1" fmla="val 16236"/>
            </a:avLst>
          </a:prstGeom>
          <a:solidFill>
            <a:schemeClr val="accent4">
              <a:alpha val="4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7884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 err="1" smtClean="0"/>
              <a:t>Ingen</a:t>
            </a:r>
            <a:r>
              <a:rPr lang="en-US" sz="2400" dirty="0" smtClean="0"/>
              <a:t> standard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/>
              <a:t>En del </a:t>
            </a:r>
            <a:r>
              <a:rPr lang="en-US" sz="2400" dirty="0" err="1" smtClean="0"/>
              <a:t>vanlige</a:t>
            </a:r>
            <a:r>
              <a:rPr lang="en-US" sz="2400" dirty="0" smtClean="0"/>
              <a:t> </a:t>
            </a:r>
            <a:r>
              <a:rPr lang="en-US" sz="2400" dirty="0" err="1" smtClean="0"/>
              <a:t>måter</a:t>
            </a:r>
            <a:r>
              <a:rPr lang="en-US" sz="2400" dirty="0" smtClean="0"/>
              <a:t> </a:t>
            </a:r>
            <a:r>
              <a:rPr lang="en-US" sz="2400" dirty="0" err="1" smtClean="0"/>
              <a:t>å</a:t>
            </a:r>
            <a:r>
              <a:rPr lang="en-US" sz="2400" dirty="0" smtClean="0"/>
              <a:t> </a:t>
            </a:r>
            <a:r>
              <a:rPr lang="en-US" sz="2400" dirty="0" err="1" smtClean="0"/>
              <a:t>gjøre</a:t>
            </a:r>
            <a:r>
              <a:rPr lang="en-US" sz="2400" dirty="0" smtClean="0"/>
              <a:t> </a:t>
            </a:r>
            <a:r>
              <a:rPr lang="en-US" sz="2400" dirty="0" err="1" smtClean="0"/>
              <a:t>det</a:t>
            </a:r>
            <a:r>
              <a:rPr lang="en-US" sz="2400" dirty="0" smtClean="0"/>
              <a:t> </a:t>
            </a:r>
            <a:r>
              <a:rPr lang="en-US" sz="2400" dirty="0" err="1" smtClean="0"/>
              <a:t>på</a:t>
            </a:r>
            <a:endParaRPr lang="en-US" sz="24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800" dirty="0"/>
              <a:t>	</a:t>
            </a:r>
            <a:r>
              <a:rPr lang="en-US" sz="1800" dirty="0" err="1" smtClean="0"/>
              <a:t>Artikkel</a:t>
            </a:r>
            <a:r>
              <a:rPr lang="en-US" sz="1800" dirty="0" smtClean="0"/>
              <a:t> </a:t>
            </a:r>
            <a:r>
              <a:rPr lang="en-US" sz="1800" dirty="0" err="1" smtClean="0"/>
              <a:t>som</a:t>
            </a:r>
            <a:r>
              <a:rPr lang="en-US" sz="1800" dirty="0" smtClean="0"/>
              <a:t> </a:t>
            </a:r>
            <a:r>
              <a:rPr lang="en-US" sz="1800" dirty="0" err="1" smtClean="0"/>
              <a:t>viser</a:t>
            </a:r>
            <a:r>
              <a:rPr lang="en-US" sz="1800" dirty="0" smtClean="0"/>
              <a:t> </a:t>
            </a:r>
            <a:r>
              <a:rPr lang="en-US" sz="1800" dirty="0" err="1" smtClean="0"/>
              <a:t>syv</a:t>
            </a:r>
            <a:r>
              <a:rPr lang="en-US" sz="1800" dirty="0" smtClean="0"/>
              <a:t> </a:t>
            </a:r>
            <a:r>
              <a:rPr lang="en-US" sz="1800" dirty="0" err="1" smtClean="0"/>
              <a:t>forskjelliger</a:t>
            </a:r>
            <a:r>
              <a:rPr lang="en-US" sz="1800" dirty="0" smtClean="0"/>
              <a:t> </a:t>
            </a:r>
            <a:r>
              <a:rPr lang="en-US" sz="1800" dirty="0" err="1" smtClean="0"/>
              <a:t>måter</a:t>
            </a:r>
            <a:r>
              <a:rPr lang="en-US" sz="1800" dirty="0" smtClean="0"/>
              <a:t> </a:t>
            </a:r>
            <a:r>
              <a:rPr lang="en-US" sz="1800" dirty="0" err="1" smtClean="0"/>
              <a:t>å</a:t>
            </a:r>
            <a:r>
              <a:rPr lang="en-US" sz="1800" dirty="0" smtClean="0"/>
              <a:t> </a:t>
            </a:r>
            <a:r>
              <a:rPr lang="en-US" sz="1800" dirty="0" err="1" smtClean="0"/>
              <a:t>gjøre</a:t>
            </a:r>
            <a:r>
              <a:rPr lang="en-US" sz="1800" dirty="0" smtClean="0"/>
              <a:t> </a:t>
            </a:r>
            <a:r>
              <a:rPr lang="en-US" sz="1800" dirty="0" err="1" smtClean="0"/>
              <a:t>det</a:t>
            </a:r>
            <a:r>
              <a:rPr lang="en-US" sz="1800" dirty="0" smtClean="0"/>
              <a:t> </a:t>
            </a:r>
            <a:r>
              <a:rPr lang="en-US" sz="1800" dirty="0" err="1" smtClean="0"/>
              <a:t>på</a:t>
            </a:r>
            <a:r>
              <a:rPr lang="en-US" sz="1800" dirty="0" smtClean="0"/>
              <a:t>: 	</a:t>
            </a:r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bit.ly/1x1Bthn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err="1" smtClean="0"/>
              <a:t>Personlig</a:t>
            </a:r>
            <a:r>
              <a:rPr lang="en-US" sz="1800" dirty="0" smtClean="0"/>
              <a:t> liker </a:t>
            </a:r>
            <a:r>
              <a:rPr lang="en-US" sz="1800" dirty="0" err="1" smtClean="0"/>
              <a:t>jeg</a:t>
            </a:r>
            <a:r>
              <a:rPr lang="en-US" sz="1800" dirty="0" smtClean="0"/>
              <a:t> #4 </a:t>
            </a:r>
            <a:r>
              <a:rPr lang="en-US" sz="1800" dirty="0" err="1" smtClean="0"/>
              <a:t>og</a:t>
            </a:r>
            <a:r>
              <a:rPr lang="en-US" sz="1800" dirty="0" smtClean="0"/>
              <a:t> #5</a:t>
            </a:r>
            <a:endParaRPr lang="en-US" sz="24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 err="1" smtClean="0"/>
              <a:t>Prosjekter</a:t>
            </a:r>
            <a:r>
              <a:rPr lang="en-US" sz="2400" dirty="0" smtClean="0"/>
              <a:t> </a:t>
            </a:r>
            <a:r>
              <a:rPr lang="en-US" sz="2400" dirty="0" err="1" smtClean="0"/>
              <a:t>har</a:t>
            </a:r>
            <a:r>
              <a:rPr lang="en-US" sz="2400" dirty="0" smtClean="0"/>
              <a:t> </a:t>
            </a:r>
            <a:r>
              <a:rPr lang="en-US" sz="2400" dirty="0" err="1" smtClean="0"/>
              <a:t>ofte</a:t>
            </a:r>
            <a:r>
              <a:rPr lang="en-US" sz="2400" dirty="0" smtClean="0"/>
              <a:t> </a:t>
            </a:r>
            <a:r>
              <a:rPr lang="en-US" sz="2400" dirty="0" err="1" smtClean="0"/>
              <a:t>konvensjoner</a:t>
            </a:r>
            <a:endParaRPr lang="en-US" sz="24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dirty="0" err="1" smtClean="0"/>
              <a:t>Det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viktigste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er</a:t>
            </a:r>
            <a:r>
              <a:rPr lang="en-US" sz="2400" b="1" dirty="0" smtClean="0"/>
              <a:t> at </a:t>
            </a:r>
            <a:r>
              <a:rPr lang="en-US" sz="2400" b="1" dirty="0" err="1" smtClean="0"/>
              <a:t>det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kommuniserer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nok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til</a:t>
            </a:r>
            <a:r>
              <a:rPr lang="en-US" sz="2400" b="1" dirty="0" smtClean="0"/>
              <a:t> at en </a:t>
            </a:r>
            <a:r>
              <a:rPr lang="en-US" sz="2400" b="1" dirty="0" err="1" smtClean="0"/>
              <a:t>som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leser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testnavnet</a:t>
            </a:r>
            <a:r>
              <a:rPr lang="en-US" sz="2400" b="1" dirty="0" smtClean="0"/>
              <a:t> vet </a:t>
            </a:r>
            <a:r>
              <a:rPr lang="en-US" sz="2400" b="1" dirty="0" err="1" smtClean="0"/>
              <a:t>hva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som</a:t>
            </a:r>
            <a:r>
              <a:rPr lang="en-US" sz="2400" b="1" dirty="0" smtClean="0"/>
              <a:t> testes</a:t>
            </a:r>
            <a:endParaRPr lang="en-US" sz="2400" b="1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3312445" cy="261610"/>
          </a:xfrm>
        </p:spPr>
        <p:txBody>
          <a:bodyPr/>
          <a:lstStyle/>
          <a:p>
            <a:r>
              <a:rPr lang="nb-NO" dirty="0" smtClean="0"/>
              <a:t>Hvordan navngi testene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302617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800" b="1" dirty="0" smtClean="0">
                <a:solidFill>
                  <a:schemeClr val="accent4"/>
                </a:solidFill>
              </a:rPr>
              <a:t>JARLE SVENDSRUD</a:t>
            </a:r>
            <a:endParaRPr lang="en-US" dirty="0"/>
          </a:p>
          <a:p>
            <a:r>
              <a:rPr lang="en-US" dirty="0" smtClean="0">
                <a:solidFill>
                  <a:schemeClr val="accent1"/>
                </a:solidFill>
              </a:rPr>
              <a:t>KONSULENT I TECH</a:t>
            </a:r>
            <a:endParaRPr lang="en-US" dirty="0" smtClean="0"/>
          </a:p>
          <a:p>
            <a:r>
              <a:rPr lang="en-US" sz="1200" dirty="0" smtClean="0"/>
              <a:t>STARTET 2013</a:t>
            </a:r>
          </a:p>
          <a:p>
            <a:endParaRPr lang="en-US" sz="1200" dirty="0"/>
          </a:p>
          <a:p>
            <a:r>
              <a:rPr lang="en-US" sz="1200" dirty="0" smtClean="0"/>
              <a:t>SATT PÅ SAMME PLASS SOM DERE FOR NOEN ÅR SIDEN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376445" y="294936"/>
            <a:ext cx="1913574" cy="261610"/>
          </a:xfrm>
        </p:spPr>
        <p:txBody>
          <a:bodyPr/>
          <a:lstStyle/>
          <a:p>
            <a:r>
              <a:rPr lang="en-US" dirty="0" smtClean="0"/>
              <a:t>LITT OM JARLE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9874" y="1041244"/>
            <a:ext cx="2149788" cy="2128382"/>
          </a:xfrm>
          <a:prstGeom prst="ellipse">
            <a:avLst/>
          </a:prstGeom>
          <a:ln w="19050" cap="rnd" cmpd="sng">
            <a:solidFill>
              <a:srgbClr val="6C6559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7286970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1600" b="1" dirty="0" smtClean="0"/>
              <a:t>ROY OSHROVES TIPS (2005)</a:t>
            </a:r>
          </a:p>
          <a:p>
            <a:pPr>
              <a:spcAft>
                <a:spcPts val="0"/>
              </a:spcAft>
            </a:pPr>
            <a:r>
              <a:rPr lang="en-US" sz="1600" i="1" dirty="0" err="1" smtClean="0"/>
              <a:t>Eksplisitt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på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godt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og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vondt</a:t>
            </a:r>
            <a:endParaRPr lang="en-US" sz="1600" i="1" dirty="0" smtClean="0"/>
          </a:p>
          <a:p>
            <a:pPr>
              <a:spcAft>
                <a:spcPts val="0"/>
              </a:spcAft>
            </a:pPr>
            <a:endParaRPr lang="en-US" sz="1600" i="1" dirty="0" smtClean="0"/>
          </a:p>
          <a:p>
            <a:pPr>
              <a:spcAft>
                <a:spcPts val="0"/>
              </a:spcAft>
            </a:pPr>
            <a:r>
              <a:rPr lang="en-US" sz="1600" dirty="0" err="1" smtClean="0"/>
              <a:t>MethodName_StateUnderTest_ExpectedBehavior</a:t>
            </a:r>
            <a:endParaRPr lang="en-US" sz="1600" dirty="0" smtClean="0"/>
          </a:p>
          <a:p>
            <a:pPr>
              <a:spcAft>
                <a:spcPts val="0"/>
              </a:spcAft>
            </a:pPr>
            <a:endParaRPr lang="en-US" sz="1600" b="1" dirty="0"/>
          </a:p>
          <a:p>
            <a:pPr>
              <a:spcAft>
                <a:spcPts val="0"/>
              </a:spcAft>
            </a:pPr>
            <a:r>
              <a:rPr lang="en-US" sz="1600" b="1" dirty="0" err="1" smtClean="0"/>
              <a:t>Eksempler</a:t>
            </a:r>
            <a:r>
              <a:rPr lang="en-US" sz="1600" b="1" dirty="0" smtClean="0"/>
              <a:t>:</a:t>
            </a:r>
            <a:endParaRPr lang="en-US" sz="1600" dirty="0" smtClean="0"/>
          </a:p>
          <a:p>
            <a:pPr>
              <a:spcAft>
                <a:spcPts val="0"/>
              </a:spcAft>
            </a:pPr>
            <a:endParaRPr lang="en-US" sz="1600" b="1" dirty="0"/>
          </a:p>
          <a:p>
            <a:pPr>
              <a:spcAft>
                <a:spcPts val="0"/>
              </a:spcAft>
            </a:pPr>
            <a:r>
              <a:rPr lang="en-US" sz="1600" dirty="0" smtClean="0"/>
              <a:t>GetScore_AfterPerfectGame_ShouldReturn300Points</a:t>
            </a:r>
          </a:p>
          <a:p>
            <a:pPr>
              <a:spcAft>
                <a:spcPts val="0"/>
              </a:spcAft>
            </a:pPr>
            <a:r>
              <a:rPr lang="en-US" sz="1600" dirty="0" smtClean="0"/>
              <a:t>GetScore_AfterASpareFollowedBy1AndAGutterball_ShouldReturn11</a:t>
            </a:r>
          </a:p>
          <a:p>
            <a:pPr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3312445" cy="261610"/>
          </a:xfrm>
        </p:spPr>
        <p:txBody>
          <a:bodyPr/>
          <a:lstStyle/>
          <a:p>
            <a:r>
              <a:rPr lang="nb-NO" dirty="0" smtClean="0"/>
              <a:t>Hvordan navngi testene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9347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sz="1600" b="1" dirty="0" smtClean="0"/>
              <a:t>EN VARIANT DERE KAN BRUKE I DAG </a:t>
            </a:r>
            <a:r>
              <a:rPr lang="en-US" sz="1200" dirty="0" smtClean="0"/>
              <a:t>(#4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artikkelen</a:t>
            </a:r>
            <a:r>
              <a:rPr lang="en-US" sz="1200" dirty="0"/>
              <a:t>)</a:t>
            </a:r>
            <a:endParaRPr lang="en-US" sz="1600" dirty="0" smtClean="0"/>
          </a:p>
          <a:p>
            <a:pPr>
              <a:spcAft>
                <a:spcPts val="0"/>
              </a:spcAft>
            </a:pPr>
            <a:endParaRPr lang="en-US" sz="1600" dirty="0" smtClean="0"/>
          </a:p>
          <a:p>
            <a:pPr>
              <a:spcAft>
                <a:spcPts val="0"/>
              </a:spcAft>
            </a:pPr>
            <a:r>
              <a:rPr lang="en-US" sz="1600" dirty="0" err="1" smtClean="0"/>
              <a:t>Beskriv</a:t>
            </a:r>
            <a:r>
              <a:rPr lang="en-US" sz="1600" dirty="0" smtClean="0"/>
              <a:t> </a:t>
            </a:r>
            <a:r>
              <a:rPr lang="en-US" sz="1600" dirty="0" err="1" smtClean="0"/>
              <a:t>det</a:t>
            </a:r>
            <a:r>
              <a:rPr lang="en-US" sz="1600" dirty="0" smtClean="0"/>
              <a:t> </a:t>
            </a:r>
            <a:r>
              <a:rPr lang="en-US" sz="1600" dirty="0" err="1" smtClean="0"/>
              <a:t>funksjonaliteten</a:t>
            </a:r>
            <a:r>
              <a:rPr lang="en-US" sz="1600" dirty="0" smtClean="0"/>
              <a:t> </a:t>
            </a:r>
            <a:r>
              <a:rPr lang="en-US" sz="1600" dirty="0" err="1" smtClean="0"/>
              <a:t>som</a:t>
            </a:r>
            <a:r>
              <a:rPr lang="en-US" sz="1600" dirty="0" smtClean="0"/>
              <a:t> testes</a:t>
            </a:r>
          </a:p>
          <a:p>
            <a:pPr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b="1" dirty="0" err="1" smtClean="0"/>
              <a:t>Eksempler</a:t>
            </a:r>
            <a:r>
              <a:rPr lang="en-US" sz="1600" b="1" dirty="0" smtClean="0"/>
              <a:t>:</a:t>
            </a:r>
            <a:endParaRPr lang="en-US" sz="1600" dirty="0" smtClean="0"/>
          </a:p>
          <a:p>
            <a:pPr>
              <a:spcAft>
                <a:spcPts val="0"/>
              </a:spcAft>
            </a:pPr>
            <a:endParaRPr lang="en-US" sz="1600" i="1" dirty="0"/>
          </a:p>
          <a:p>
            <a:pPr>
              <a:spcAft>
                <a:spcPts val="0"/>
              </a:spcAft>
            </a:pPr>
            <a:r>
              <a:rPr lang="en-US" sz="1600" dirty="0" smtClean="0"/>
              <a:t>Perfect_game_gives_score_of_300()</a:t>
            </a:r>
          </a:p>
          <a:p>
            <a:pPr>
              <a:spcAft>
                <a:spcPts val="0"/>
              </a:spcAft>
            </a:pPr>
            <a:r>
              <a:rPr lang="en-US" sz="1600" dirty="0" err="1" smtClean="0"/>
              <a:t>Ten_gutter_balls_gives_score_of_zero</a:t>
            </a:r>
            <a:r>
              <a:rPr lang="en-US" sz="1600" dirty="0" smtClean="0"/>
              <a:t>()</a:t>
            </a:r>
          </a:p>
          <a:p>
            <a:pPr>
              <a:spcAft>
                <a:spcPts val="0"/>
              </a:spcAft>
            </a:pPr>
            <a:r>
              <a:rPr lang="en-US" sz="1600" dirty="0" smtClean="0"/>
              <a:t>Spare_followed_by_four_gives_score_of_14()</a:t>
            </a:r>
          </a:p>
          <a:p>
            <a:pPr>
              <a:spcAft>
                <a:spcPts val="0"/>
              </a:spcAft>
            </a:pPr>
            <a:r>
              <a:rPr lang="en-US" sz="1600" dirty="0" err="1" smtClean="0"/>
              <a:t>Strike_followed_by_two_misses_gives_score_of_ten</a:t>
            </a:r>
            <a:r>
              <a:rPr lang="en-US" sz="1600" dirty="0" smtClean="0"/>
              <a:t>()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3312445" cy="261610"/>
          </a:xfrm>
        </p:spPr>
        <p:txBody>
          <a:bodyPr/>
          <a:lstStyle/>
          <a:p>
            <a:r>
              <a:rPr lang="nb-NO" dirty="0" smtClean="0"/>
              <a:t>Hvordan navngi testene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14188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smtClean="0"/>
              <a:t>LESBARHET</a:t>
            </a:r>
          </a:p>
          <a:p>
            <a:endParaRPr lang="en-US" sz="1600" b="1" dirty="0"/>
          </a:p>
          <a:p>
            <a:pPr>
              <a:lnSpc>
                <a:spcPct val="100000"/>
              </a:lnSpc>
            </a:pPr>
            <a:r>
              <a:rPr lang="nb-NO" sz="1600" dirty="0" smtClean="0"/>
              <a:t>Koden leses oftere enn den skrives</a:t>
            </a:r>
          </a:p>
          <a:p>
            <a:pPr>
              <a:lnSpc>
                <a:spcPct val="100000"/>
              </a:lnSpc>
            </a:pPr>
            <a:endParaRPr lang="nb-NO" sz="1600" dirty="0" smtClean="0"/>
          </a:p>
          <a:p>
            <a:pPr>
              <a:lnSpc>
                <a:spcPct val="100000"/>
              </a:lnSpc>
            </a:pPr>
            <a:r>
              <a:rPr lang="nb-NO" sz="1600" dirty="0" smtClean="0"/>
              <a:t>Si hva testen tester i test-navnet</a:t>
            </a:r>
          </a:p>
          <a:p>
            <a:pPr>
              <a:lnSpc>
                <a:spcPct val="100000"/>
              </a:lnSpc>
            </a:pPr>
            <a:endParaRPr lang="nb-NO" sz="1600" dirty="0" smtClean="0"/>
          </a:p>
          <a:p>
            <a:pPr>
              <a:lnSpc>
                <a:spcPct val="100000"/>
              </a:lnSpc>
            </a:pPr>
            <a:r>
              <a:rPr lang="nb-NO" sz="1600" dirty="0" smtClean="0"/>
              <a:t>Test-implementasjonen bør vise hvordan koden skal brukes</a:t>
            </a:r>
          </a:p>
          <a:p>
            <a:pPr>
              <a:lnSpc>
                <a:spcPct val="100000"/>
              </a:lnSpc>
            </a:pPr>
            <a:endParaRPr lang="nb-NO" sz="1600" dirty="0" smtClean="0"/>
          </a:p>
          <a:p>
            <a:pPr>
              <a:lnSpc>
                <a:spcPct val="100000"/>
              </a:lnSpc>
            </a:pPr>
            <a:r>
              <a:rPr lang="nb-NO" sz="1600" dirty="0" smtClean="0"/>
              <a:t>Feilmeldinger fra testen bør forklare hva som har gått feil når noen brekker en test</a:t>
            </a:r>
          </a:p>
          <a:p>
            <a:pPr>
              <a:lnSpc>
                <a:spcPct val="100000"/>
              </a:lnSpc>
            </a:pPr>
            <a:r>
              <a:rPr lang="nb-NO" sz="1600" b="1" dirty="0" smtClean="0"/>
              <a:t>Husk på dette i dag!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4" y="294936"/>
            <a:ext cx="3772223" cy="261610"/>
          </a:xfrm>
        </p:spPr>
        <p:txBody>
          <a:bodyPr/>
          <a:lstStyle/>
          <a:p>
            <a:r>
              <a:rPr lang="nb-NO" dirty="0" smtClean="0"/>
              <a:t>Hvordan gjøre TDD? Pro-tips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98322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68BD2"/>
                </a:solidFill>
                <a:latin typeface="Consolas"/>
                <a:ea typeface="ＭＳ 明朝"/>
                <a:cs typeface="Consolas"/>
              </a:rPr>
              <a:t>assertEquals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(expected, actual);</a:t>
            </a:r>
            <a:endParaRPr lang="nb-NO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nb-NO" i="1" dirty="0" smtClean="0"/>
              <a:t>Ofte brukt. Viser forskjellen i output når noe ikke er likt</a:t>
            </a:r>
          </a:p>
          <a:p>
            <a:endParaRPr lang="nb-NO" dirty="0" smtClean="0"/>
          </a:p>
          <a:p>
            <a:r>
              <a:rPr lang="en-US" dirty="0" err="1" smtClean="0">
                <a:solidFill>
                  <a:srgbClr val="268BD2"/>
                </a:solidFill>
                <a:latin typeface="Consolas"/>
                <a:ea typeface="ＭＳ 明朝"/>
                <a:cs typeface="Consolas"/>
              </a:rPr>
              <a:t>assertNull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describingFailureMessage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, object);</a:t>
            </a:r>
          </a:p>
          <a:p>
            <a:r>
              <a:rPr lang="en-US" dirty="0" err="1" smtClean="0">
                <a:solidFill>
                  <a:srgbClr val="268BD2"/>
                </a:solidFill>
                <a:latin typeface="Consolas"/>
                <a:ea typeface="ＭＳ 明朝"/>
                <a:cs typeface="Consolas"/>
              </a:rPr>
              <a:t>assertNotNull</a:t>
            </a:r>
            <a:r>
              <a:rPr lang="en-US" dirty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describingFailureMessage</a:t>
            </a:r>
            <a:r>
              <a:rPr lang="en-US" dirty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, object);</a:t>
            </a:r>
            <a:endParaRPr lang="nb-NO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nb-NO" i="1" dirty="0" smtClean="0"/>
              <a:t>Enkle tester for null-sjekking. Husk å beskrive hva som er forventet</a:t>
            </a:r>
          </a:p>
          <a:p>
            <a:endParaRPr lang="nb-NO" dirty="0" smtClean="0"/>
          </a:p>
          <a:p>
            <a:r>
              <a:rPr lang="en-US" dirty="0" err="1" smtClean="0">
                <a:solidFill>
                  <a:srgbClr val="268BD2"/>
                </a:solidFill>
                <a:latin typeface="Consolas"/>
                <a:ea typeface="ＭＳ 明朝"/>
                <a:cs typeface="Consolas"/>
              </a:rPr>
              <a:t>assertTrue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describingFailureMessage</a:t>
            </a:r>
            <a:r>
              <a:rPr lang="en-US" dirty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condition)</a:t>
            </a:r>
            <a:r>
              <a:rPr lang="en-US" dirty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;</a:t>
            </a:r>
          </a:p>
          <a:p>
            <a:r>
              <a:rPr lang="en-US" dirty="0" err="1" smtClean="0">
                <a:solidFill>
                  <a:srgbClr val="268BD2"/>
                </a:solidFill>
                <a:latin typeface="Consolas"/>
                <a:ea typeface="ＭＳ 明朝"/>
                <a:cs typeface="Consolas"/>
              </a:rPr>
              <a:t>assertFalse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describingFailureMessage</a:t>
            </a:r>
            <a:r>
              <a:rPr lang="en-US" dirty="0">
                <a:solidFill>
                  <a:srgbClr val="000000"/>
                </a:solidFill>
                <a:latin typeface="Consolas"/>
                <a:ea typeface="ＭＳ 明朝"/>
                <a:cs typeface="Consolas"/>
              </a:rPr>
              <a:t>, condition);</a:t>
            </a:r>
          </a:p>
          <a:p>
            <a:r>
              <a:rPr lang="nb-NO" i="1" dirty="0" smtClean="0"/>
              <a:t>Enkle tester for at noe er true/false. </a:t>
            </a:r>
            <a:r>
              <a:rPr lang="nb-NO" i="1" dirty="0"/>
              <a:t>Husk å </a:t>
            </a:r>
            <a:r>
              <a:rPr lang="nb-NO" i="1" dirty="0" smtClean="0"/>
              <a:t>beskrive </a:t>
            </a:r>
            <a:r>
              <a:rPr lang="nb-NO" i="1" dirty="0"/>
              <a:t>hva som er </a:t>
            </a:r>
            <a:r>
              <a:rPr lang="nb-NO" i="1" dirty="0" smtClean="0"/>
              <a:t>forventet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3983739" cy="261610"/>
          </a:xfrm>
        </p:spPr>
        <p:txBody>
          <a:bodyPr/>
          <a:lstStyle/>
          <a:p>
            <a:r>
              <a:rPr lang="nb-NO" dirty="0" err="1" smtClean="0"/>
              <a:t>jUnit</a:t>
            </a:r>
            <a:r>
              <a:rPr lang="nb-NO" dirty="0" smtClean="0"/>
              <a:t> </a:t>
            </a:r>
            <a:r>
              <a:rPr lang="nb-NO" dirty="0" err="1" smtClean="0"/>
              <a:t>asserts</a:t>
            </a:r>
            <a:r>
              <a:rPr lang="nb-NO" dirty="0" smtClean="0"/>
              <a:t> dere bør kunne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134137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386767" y="943825"/>
            <a:ext cx="8354007" cy="3956863"/>
          </a:xfrm>
        </p:spPr>
        <p:txBody>
          <a:bodyPr/>
          <a:lstStyle/>
          <a:p>
            <a:r>
              <a:rPr lang="nb-NO" b="1" dirty="0" err="1" smtClean="0">
                <a:latin typeface="Consolas"/>
                <a:cs typeface="Consolas"/>
              </a:rPr>
              <a:t>public</a:t>
            </a:r>
            <a:r>
              <a:rPr lang="nb-NO" b="1" dirty="0" smtClean="0">
                <a:latin typeface="Consolas"/>
                <a:cs typeface="Consolas"/>
              </a:rPr>
              <a:t> </a:t>
            </a:r>
            <a:r>
              <a:rPr lang="nb-NO" b="1" dirty="0" err="1" smtClean="0">
                <a:latin typeface="Consolas"/>
                <a:cs typeface="Consolas"/>
              </a:rPr>
              <a:t>void</a:t>
            </a:r>
            <a:r>
              <a:rPr lang="nb-NO" b="1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268BD2"/>
                </a:solidFill>
                <a:latin typeface="Consolas"/>
                <a:ea typeface="ＭＳ 明朝"/>
                <a:cs typeface="Consolas"/>
              </a:rPr>
              <a:t>Should_demonstrate_AAA</a:t>
            </a:r>
            <a:r>
              <a:rPr lang="nb-NO" b="1" dirty="0" smtClean="0">
                <a:latin typeface="Consolas"/>
                <a:cs typeface="Consolas"/>
              </a:rPr>
              <a:t>() {</a:t>
            </a:r>
          </a:p>
          <a:p>
            <a:pPr>
              <a:buNone/>
            </a:pPr>
            <a:endParaRPr lang="nb-NO" b="1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nb-NO" b="1" dirty="0" smtClean="0">
                <a:latin typeface="Consolas"/>
                <a:cs typeface="Consolas"/>
              </a:rPr>
              <a:t>  // </a:t>
            </a:r>
            <a:r>
              <a:rPr lang="nb-NO" b="1" dirty="0" err="1" smtClean="0">
                <a:latin typeface="Consolas"/>
                <a:cs typeface="Consolas"/>
              </a:rPr>
              <a:t>Arrange</a:t>
            </a:r>
            <a:endParaRPr lang="nb-NO" b="1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nb-NO" b="1" dirty="0">
                <a:latin typeface="Consolas"/>
                <a:cs typeface="Consolas"/>
              </a:rPr>
              <a:t> </a:t>
            </a:r>
            <a:r>
              <a:rPr lang="nb-NO" b="1" dirty="0" smtClean="0">
                <a:latin typeface="Consolas"/>
                <a:cs typeface="Consolas"/>
              </a:rPr>
              <a:t> // </a:t>
            </a:r>
            <a:r>
              <a:rPr lang="nb-NO" dirty="0" smtClean="0">
                <a:latin typeface="Consolas"/>
                <a:cs typeface="Consolas"/>
              </a:rPr>
              <a:t>Sett opp variabler og alt som skal brukes videre i testen</a:t>
            </a:r>
          </a:p>
          <a:p>
            <a:pPr>
              <a:buNone/>
            </a:pPr>
            <a:endParaRPr lang="nb-NO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nb-NO" b="1" dirty="0" smtClean="0">
                <a:latin typeface="Consolas"/>
                <a:cs typeface="Consolas"/>
              </a:rPr>
              <a:t>  // </a:t>
            </a:r>
            <a:r>
              <a:rPr lang="nb-NO" b="1" dirty="0" err="1" smtClean="0">
                <a:latin typeface="Consolas"/>
                <a:cs typeface="Consolas"/>
              </a:rPr>
              <a:t>Act</a:t>
            </a:r>
            <a:endParaRPr lang="nb-NO" b="1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nb-NO" dirty="0" smtClean="0">
                <a:latin typeface="Consolas"/>
                <a:cs typeface="Consolas"/>
              </a:rPr>
              <a:t>  // Gjør ting med produksjonskoden</a:t>
            </a:r>
          </a:p>
          <a:p>
            <a:pPr>
              <a:buNone/>
            </a:pPr>
            <a:endParaRPr lang="nb-NO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nb-NO" b="1" dirty="0" smtClean="0">
                <a:latin typeface="Consolas"/>
                <a:cs typeface="Consolas"/>
              </a:rPr>
              <a:t>  // </a:t>
            </a:r>
            <a:r>
              <a:rPr lang="nb-NO" b="1" dirty="0" err="1" smtClean="0">
                <a:latin typeface="Consolas"/>
                <a:cs typeface="Consolas"/>
              </a:rPr>
              <a:t>Assert</a:t>
            </a:r>
            <a:endParaRPr lang="nb-NO" b="1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nb-NO" dirty="0" smtClean="0">
                <a:latin typeface="Consolas"/>
                <a:cs typeface="Consolas"/>
              </a:rPr>
              <a:t>  // Gjør </a:t>
            </a:r>
            <a:r>
              <a:rPr lang="nb-NO" dirty="0" err="1" smtClean="0">
                <a:latin typeface="Consolas"/>
                <a:cs typeface="Consolas"/>
              </a:rPr>
              <a:t>assertions</a:t>
            </a:r>
            <a:r>
              <a:rPr lang="nb-NO" dirty="0" smtClean="0">
                <a:latin typeface="Consolas"/>
                <a:cs typeface="Consolas"/>
              </a:rPr>
              <a:t> på koden</a:t>
            </a:r>
          </a:p>
          <a:p>
            <a:pPr>
              <a:buNone/>
            </a:pPr>
            <a:endParaRPr lang="nb-NO" dirty="0" smtClean="0">
              <a:latin typeface="Consolas"/>
              <a:cs typeface="Consolas"/>
            </a:endParaRPr>
          </a:p>
          <a:p>
            <a:pPr>
              <a:buNone/>
            </a:pPr>
            <a:r>
              <a:rPr lang="en-US" dirty="0" smtClean="0">
                <a:latin typeface="Consolas"/>
                <a:cs typeface="Consolas"/>
              </a:rPr>
              <a:t>}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76444" y="294936"/>
            <a:ext cx="3554507" cy="261610"/>
          </a:xfrm>
        </p:spPr>
        <p:txBody>
          <a:bodyPr/>
          <a:lstStyle/>
          <a:p>
            <a:r>
              <a:rPr lang="nb-NO" dirty="0" err="1" smtClean="0"/>
              <a:t>Arrange</a:t>
            </a:r>
            <a:r>
              <a:rPr lang="nb-NO" dirty="0" smtClean="0"/>
              <a:t>, </a:t>
            </a:r>
            <a:r>
              <a:rPr lang="nb-NO" dirty="0" err="1" smtClean="0"/>
              <a:t>AcT</a:t>
            </a:r>
            <a:r>
              <a:rPr lang="nb-NO" dirty="0" smtClean="0"/>
              <a:t>, </a:t>
            </a:r>
            <a:r>
              <a:rPr lang="nb-NO" dirty="0" err="1" smtClean="0"/>
              <a:t>Assert</a:t>
            </a:r>
            <a:r>
              <a:rPr lang="nb-NO" dirty="0" smtClean="0"/>
              <a:t> – AAA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473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05806" y="645310"/>
            <a:ext cx="2778964" cy="2778965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På</a:t>
            </a:r>
            <a:r>
              <a:rPr lang="en-US" sz="2800" i="1" dirty="0" smtClean="0">
                <a:solidFill>
                  <a:schemeClr val="bg1"/>
                </a:solidFill>
              </a:rPr>
              <a:t> tide </a:t>
            </a:r>
            <a:r>
              <a:rPr lang="en-US" sz="2800" i="1" dirty="0" err="1" smtClean="0">
                <a:solidFill>
                  <a:schemeClr val="bg1"/>
                </a:solidFill>
              </a:rPr>
              <a:t>å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</a:rPr>
              <a:t>kode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</a:rPr>
              <a:t>litt</a:t>
            </a:r>
            <a:r>
              <a:rPr lang="en-US" sz="2800" i="1" dirty="0" smtClean="0">
                <a:solidFill>
                  <a:schemeClr val="bg1"/>
                </a:solidFill>
              </a:rPr>
              <a:t>…</a:t>
            </a:r>
            <a:endParaRPr lang="en-US" sz="28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26328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kata.gif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353" r="-57353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Kata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83139" y="55654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6C6559"/>
                </a:solidFill>
              </a:rPr>
              <a:t>形</a:t>
            </a:r>
            <a:endParaRPr lang="en-US" sz="3600" dirty="0">
              <a:solidFill>
                <a:srgbClr val="6C65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138" y="293688"/>
            <a:ext cx="821055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lassholder for innhol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Bowling </a:t>
            </a:r>
            <a:r>
              <a:rPr lang="nb-NO" dirty="0" err="1" smtClean="0"/>
              <a:t>kata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956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innhol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1600" dirty="0"/>
              <a:t>Hver spiller har ti rammer (</a:t>
            </a:r>
            <a:r>
              <a:rPr lang="nb-NO" sz="1600" dirty="0" err="1"/>
              <a:t>frames</a:t>
            </a:r>
            <a:r>
              <a:rPr lang="nb-NO" sz="1600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nb-NO" sz="1600" dirty="0"/>
              <a:t>Det er 10 kjegler på banen pr. ramme</a:t>
            </a:r>
          </a:p>
          <a:p>
            <a:pPr marL="285750" indent="-285750">
              <a:buFont typeface="Arial"/>
              <a:buChar char="•"/>
            </a:pPr>
            <a:r>
              <a:rPr lang="nb-NO" sz="1600" dirty="0"/>
              <a:t>For hver ramme kan spilleren kaste to baller</a:t>
            </a:r>
          </a:p>
          <a:p>
            <a:pPr marL="285750" indent="-285750">
              <a:buFont typeface="Arial"/>
              <a:buChar char="•"/>
            </a:pPr>
            <a:r>
              <a:rPr lang="nb-NO" sz="1600" dirty="0"/>
              <a:t>Poengene for en ramme er lik antall kjegler som har blitt veltet på to kast, hvis ikke</a:t>
            </a:r>
            <a:r>
              <a:rPr lang="nb-NO" sz="1600" dirty="0" smtClean="0"/>
              <a:t>:</a:t>
            </a:r>
          </a:p>
          <a:p>
            <a:pPr marL="554038" lvl="1" indent="-285750">
              <a:buFont typeface="Arial"/>
              <a:buChar char="•"/>
            </a:pPr>
            <a:r>
              <a:rPr lang="nb-NO" sz="1600" dirty="0" smtClean="0"/>
              <a:t>Spilleren </a:t>
            </a:r>
            <a:r>
              <a:rPr lang="nb-NO" sz="1600" dirty="0"/>
              <a:t>slår ned alle på første </a:t>
            </a:r>
            <a:r>
              <a:rPr lang="nb-NO" sz="1600" dirty="0" smtClean="0"/>
              <a:t>kast</a:t>
            </a:r>
          </a:p>
          <a:p>
            <a:pPr marL="554038" lvl="1" indent="-285750">
              <a:buFont typeface="Arial"/>
              <a:buChar char="•"/>
            </a:pPr>
            <a:r>
              <a:rPr lang="nb-NO" sz="1600" dirty="0" smtClean="0"/>
              <a:t>Spilleren </a:t>
            </a:r>
            <a:r>
              <a:rPr lang="nb-NO" sz="1600" dirty="0"/>
              <a:t>slår ned alle på begge kastene</a:t>
            </a:r>
          </a:p>
          <a:p>
            <a:pPr marL="285750" indent="-285750">
              <a:buFont typeface="Arial"/>
              <a:buChar char="•"/>
            </a:pPr>
            <a:r>
              <a:rPr lang="nb-NO" sz="1600" dirty="0"/>
              <a:t>Den tiende rammen er spesiell</a:t>
            </a:r>
          </a:p>
          <a:p>
            <a:pPr marL="554038" lvl="1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Regler</a:t>
            </a:r>
            <a:r>
              <a:rPr lang="en-US" dirty="0" smtClean="0"/>
              <a:t> (deles </a:t>
            </a:r>
            <a:r>
              <a:rPr lang="en-US" dirty="0" err="1" smtClean="0"/>
              <a:t>ut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669769"/>
              </p:ext>
            </p:extLst>
          </p:nvPr>
        </p:nvGraphicFramePr>
        <p:xfrm>
          <a:off x="486073" y="3889004"/>
          <a:ext cx="8171854" cy="603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" name="VISIO" r:id="rId3" imgW="2066400" imgH="203760" progId="Visio.Drawing.11">
                  <p:embed/>
                </p:oleObj>
              </mc:Choice>
              <mc:Fallback>
                <p:oleObj name="VISIO" r:id="rId3" imgW="2066400" imgH="2037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73" y="3889004"/>
                        <a:ext cx="8171854" cy="603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16150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6539611" cy="261610"/>
          </a:xfrm>
        </p:spPr>
        <p:txBody>
          <a:bodyPr/>
          <a:lstStyle/>
          <a:p>
            <a:r>
              <a:rPr lang="en-US" dirty="0" smtClean="0"/>
              <a:t>TDD-DEMO I Java </a:t>
            </a:r>
            <a:r>
              <a:rPr lang="en-US" dirty="0" err="1" smtClean="0"/>
              <a:t>av</a:t>
            </a:r>
            <a:r>
              <a:rPr lang="en-US" dirty="0" smtClean="0"/>
              <a:t> en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vanligvis</a:t>
            </a:r>
            <a:r>
              <a:rPr lang="en-US" dirty="0" smtClean="0"/>
              <a:t> jobber med C#</a:t>
            </a:r>
            <a:endParaRPr lang="en-US" dirty="0"/>
          </a:p>
        </p:txBody>
      </p:sp>
      <p:pic>
        <p:nvPicPr>
          <p:cNvPr id="4" name="Picture Placeholder 3" descr="whattoexpect.gif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848" b="-34848"/>
          <a:stretch>
            <a:fillRect/>
          </a:stretch>
        </p:blipFill>
        <p:spPr>
          <a:xfrm>
            <a:off x="1971525" y="158600"/>
            <a:ext cx="5210476" cy="5210476"/>
          </a:xfrm>
        </p:spPr>
      </p:pic>
    </p:spTree>
    <p:extLst>
      <p:ext uri="{BB962C8B-B14F-4D97-AF65-F5344CB8AC3E}">
        <p14:creationId xmlns:p14="http://schemas.microsoft.com/office/powerpoint/2010/main" val="35549115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0"/>
          </p:nvPr>
        </p:nvSpPr>
        <p:spPr>
          <a:xfrm>
            <a:off x="4744778" y="1041244"/>
            <a:ext cx="4141313" cy="3956206"/>
          </a:xfrm>
        </p:spPr>
        <p:txBody>
          <a:bodyPr/>
          <a:lstStyle/>
          <a:p>
            <a:r>
              <a:rPr lang="en-US" sz="1800" b="1" dirty="0">
                <a:solidFill>
                  <a:schemeClr val="accent4"/>
                </a:solidFill>
              </a:rPr>
              <a:t>THOR KRISTIAN </a:t>
            </a:r>
            <a:r>
              <a:rPr lang="en-US" sz="1800" b="1" dirty="0" smtClean="0">
                <a:solidFill>
                  <a:schemeClr val="accent4"/>
                </a:solidFill>
              </a:rPr>
              <a:t>VALDERHAUG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SENIORKONSULENT I TECH</a:t>
            </a:r>
            <a:endParaRPr lang="en-US" dirty="0" smtClean="0"/>
          </a:p>
          <a:p>
            <a:r>
              <a:rPr lang="en-US" sz="1200" dirty="0" smtClean="0"/>
              <a:t>STARTET 2011</a:t>
            </a:r>
          </a:p>
          <a:p>
            <a:endParaRPr lang="en-US" sz="1200" dirty="0"/>
          </a:p>
          <a:p>
            <a:r>
              <a:rPr lang="en-US" sz="1200" dirty="0" err="1" smtClean="0"/>
              <a:t>Ivrig</a:t>
            </a:r>
            <a:r>
              <a:rPr lang="en-US" sz="1200" dirty="0" smtClean="0"/>
              <a:t> </a:t>
            </a:r>
            <a:r>
              <a:rPr lang="en-US" sz="1200" dirty="0" err="1" smtClean="0"/>
              <a:t>TDDer</a:t>
            </a:r>
            <a:endParaRPr lang="en-US" sz="1200" dirty="0" smtClean="0"/>
          </a:p>
          <a:p>
            <a:r>
              <a:rPr lang="en-US" sz="1200" dirty="0" err="1" smtClean="0"/>
              <a:t>Erafen</a:t>
            </a:r>
            <a:endParaRPr lang="en-US" sz="1200" dirty="0"/>
          </a:p>
          <a:p>
            <a:r>
              <a:rPr lang="en-US" sz="1200" dirty="0" smtClean="0"/>
              <a:t>En </a:t>
            </a:r>
            <a:r>
              <a:rPr lang="en-US" sz="1200" dirty="0" err="1" smtClean="0"/>
              <a:t>jævel</a:t>
            </a:r>
            <a:r>
              <a:rPr lang="en-US" sz="1200" dirty="0" smtClean="0"/>
              <a:t> </a:t>
            </a:r>
            <a:r>
              <a:rPr lang="en-US" sz="1200" dirty="0" err="1" smtClean="0"/>
              <a:t>på</a:t>
            </a:r>
            <a:r>
              <a:rPr lang="en-US" sz="1200" dirty="0" smtClean="0"/>
              <a:t> </a:t>
            </a:r>
            <a:r>
              <a:rPr lang="en-US" sz="1200" dirty="0" err="1" smtClean="0"/>
              <a:t>å</a:t>
            </a:r>
            <a:r>
              <a:rPr lang="en-US" sz="1200" dirty="0" smtClean="0"/>
              <a:t> </a:t>
            </a:r>
            <a:r>
              <a:rPr lang="en-US" sz="1200" dirty="0" err="1" smtClean="0"/>
              <a:t>løse</a:t>
            </a:r>
            <a:r>
              <a:rPr lang="en-US" sz="1200" dirty="0" smtClean="0"/>
              <a:t> </a:t>
            </a:r>
            <a:r>
              <a:rPr lang="en-US" sz="1200" dirty="0" err="1" smtClean="0"/>
              <a:t>vanskelige</a:t>
            </a:r>
            <a:r>
              <a:rPr lang="en-US" sz="1200" dirty="0" smtClean="0"/>
              <a:t> ting</a:t>
            </a:r>
            <a:endParaRPr lang="en-US" dirty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376445" y="294936"/>
            <a:ext cx="1447832" cy="261610"/>
          </a:xfrm>
        </p:spPr>
        <p:txBody>
          <a:bodyPr/>
          <a:lstStyle/>
          <a:p>
            <a:r>
              <a:rPr lang="en-US" dirty="0" smtClean="0"/>
              <a:t>LITT OM 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9874" y="1041245"/>
            <a:ext cx="2118018" cy="2137069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9455" y="1567297"/>
            <a:ext cx="8223726" cy="2328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/>
              <a:t>Lenke </a:t>
            </a:r>
            <a:r>
              <a:rPr lang="nb-NO" sz="2400" dirty="0"/>
              <a:t>til </a:t>
            </a:r>
            <a:r>
              <a:rPr lang="nb-NO" sz="2400" dirty="0" smtClean="0"/>
              <a:t>kode og presentasjon:</a:t>
            </a:r>
            <a:r>
              <a:rPr lang="nb-NO" sz="2400" dirty="0" smtClean="0">
                <a:latin typeface="Consolas"/>
                <a:cs typeface="Consolas"/>
              </a:rPr>
              <a:t> </a:t>
            </a:r>
            <a:r>
              <a:rPr lang="nb-NO" sz="2400" dirty="0">
                <a:latin typeface="Consolas"/>
                <a:cs typeface="Consolas"/>
                <a:hlinkClick r:id="rId2"/>
              </a:rPr>
              <a:t>http://bit.ly/1SiXH5e</a:t>
            </a:r>
            <a:endParaRPr lang="nb-NO" sz="2400" dirty="0" smtClean="0">
              <a:latin typeface="Consolas"/>
              <a:cs typeface="Consolas"/>
            </a:endParaRP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2000" b="1" dirty="0" smtClean="0"/>
              <a:t>NYTT</a:t>
            </a:r>
            <a:r>
              <a:rPr lang="nb-NO" sz="2000" dirty="0" smtClean="0"/>
              <a:t>: Inneholder lenke til utfyllende regler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2000" dirty="0"/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/>
              <a:t>Forslag til test nr. 2: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/>
              <a:t>20 kast hvor man treffer 1 kjegle pr. kast skal gi en score 20</a:t>
            </a:r>
          </a:p>
        </p:txBody>
      </p:sp>
    </p:spTree>
    <p:extLst>
      <p:ext uri="{BB962C8B-B14F-4D97-AF65-F5344CB8AC3E}">
        <p14:creationId xmlns:p14="http://schemas.microsoft.com/office/powerpoint/2010/main" val="18620756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604378" y="645310"/>
            <a:ext cx="2778964" cy="277896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err="1" smtClean="0">
                <a:solidFill>
                  <a:schemeClr val="bg1"/>
                </a:solidFill>
              </a:rPr>
              <a:t>Gjennomgang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46493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65909" y="1143000"/>
            <a:ext cx="4941460" cy="2857500"/>
            <a:chOff x="865909" y="1143000"/>
            <a:chExt cx="4941460" cy="2857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5909" y="1143000"/>
              <a:ext cx="4734186" cy="28575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3983186" y="1645078"/>
              <a:ext cx="1824183" cy="84859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885829" y="1848475"/>
            <a:ext cx="52581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rgbClr val="FD5151"/>
                </a:solidFill>
                <a:latin typeface="BPdots"/>
                <a:cs typeface="BPdots"/>
              </a:rPr>
              <a:t>TDD EXPERIENCE </a:t>
            </a:r>
            <a:br>
              <a:rPr lang="nb-NO" sz="4400" dirty="0" smtClean="0">
                <a:solidFill>
                  <a:srgbClr val="FD5151"/>
                </a:solidFill>
                <a:latin typeface="BPdots"/>
                <a:cs typeface="BPdots"/>
              </a:rPr>
            </a:br>
            <a:r>
              <a:rPr lang="nb-NO" sz="4400" dirty="0" smtClean="0">
                <a:solidFill>
                  <a:srgbClr val="FD5151"/>
                </a:solidFill>
                <a:latin typeface="BPdots"/>
                <a:cs typeface="BPdots"/>
              </a:rPr>
              <a:t>GAINED!</a:t>
            </a:r>
          </a:p>
        </p:txBody>
      </p:sp>
    </p:spTree>
    <p:extLst>
      <p:ext uri="{BB962C8B-B14F-4D97-AF65-F5344CB8AC3E}">
        <p14:creationId xmlns:p14="http://schemas.microsoft.com/office/powerpoint/2010/main" val="356358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" presetClass="entr" presetSubtype="1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Teori</a:t>
            </a:r>
          </a:p>
          <a:p>
            <a:r>
              <a:rPr lang="nb-NO" dirty="0" err="1"/>
              <a:t>Tdd</a:t>
            </a:r>
            <a:r>
              <a:rPr lang="nb-NO" dirty="0"/>
              <a:t> i </a:t>
            </a:r>
            <a:r>
              <a:rPr lang="nb-NO" dirty="0" smtClean="0"/>
              <a:t>virkeligheten – hvordan teste </a:t>
            </a:r>
            <a:r>
              <a:rPr lang="nb-NO" dirty="0" err="1" smtClean="0"/>
              <a:t>objektorientert</a:t>
            </a:r>
            <a:r>
              <a:rPr lang="nb-NO" dirty="0" smtClean="0"/>
              <a:t> kode</a:t>
            </a:r>
            <a:endParaRPr lang="nb-NO" dirty="0"/>
          </a:p>
          <a:p>
            <a:r>
              <a:rPr lang="nb-NO" dirty="0"/>
              <a:t>Hvordan </a:t>
            </a:r>
            <a:r>
              <a:rPr lang="nb-NO" dirty="0" err="1"/>
              <a:t>Teste</a:t>
            </a:r>
            <a:r>
              <a:rPr lang="nb-NO" dirty="0"/>
              <a:t> én enhet om gangen</a:t>
            </a:r>
          </a:p>
          <a:p>
            <a:r>
              <a:rPr lang="nb-NO" dirty="0" err="1"/>
              <a:t>Mocking</a:t>
            </a:r>
            <a:r>
              <a:rPr lang="nb-NO" dirty="0"/>
              <a:t> og stubbing</a:t>
            </a:r>
          </a:p>
          <a:p>
            <a:endParaRPr lang="nb-NO" dirty="0"/>
          </a:p>
          <a:p>
            <a:r>
              <a:rPr lang="nb-NO" b="1" dirty="0"/>
              <a:t>Koding</a:t>
            </a:r>
          </a:p>
          <a:p>
            <a:r>
              <a:rPr lang="nb-NO" dirty="0" smtClean="0"/>
              <a:t>Enterprise bowling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366565" cy="261610"/>
          </a:xfrm>
        </p:spPr>
        <p:txBody>
          <a:bodyPr/>
          <a:lstStyle/>
          <a:p>
            <a:r>
              <a:rPr lang="en-US" dirty="0" smtClean="0"/>
              <a:t>Agenda for del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99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05806" y="645310"/>
            <a:ext cx="2778964" cy="277896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TDD </a:t>
            </a:r>
            <a:r>
              <a:rPr lang="en-US" sz="2400" i="1" dirty="0" err="1" smtClean="0">
                <a:solidFill>
                  <a:schemeClr val="tx1"/>
                </a:solidFill>
              </a:rPr>
              <a:t>i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i="1" dirty="0" err="1" smtClean="0">
                <a:solidFill>
                  <a:schemeClr val="tx1"/>
                </a:solidFill>
              </a:rPr>
              <a:t>virkeligheten</a:t>
            </a:r>
            <a:endParaRPr lang="en-US" sz="2400" i="1" dirty="0">
              <a:solidFill>
                <a:schemeClr val="tx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414392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2000" dirty="0"/>
              <a:t>BEKK har i gjennomsnitt 0 implementasjoner av bowling-scorere i året</a:t>
            </a:r>
          </a:p>
          <a:p>
            <a:endParaRPr lang="nb-NO" sz="2000" dirty="0"/>
          </a:p>
          <a:p>
            <a:r>
              <a:rPr lang="nb-NO" sz="2000" dirty="0"/>
              <a:t>Virkeligheten byr på mer avanserte utfordringer</a:t>
            </a:r>
          </a:p>
          <a:p>
            <a:endParaRPr lang="nb-NO" sz="2000" dirty="0"/>
          </a:p>
          <a:p>
            <a:r>
              <a:rPr lang="nb-NO" sz="2000" dirty="0"/>
              <a:t>Systemer av systemer</a:t>
            </a:r>
          </a:p>
          <a:p>
            <a:endParaRPr lang="nb-NO" sz="2000" dirty="0"/>
          </a:p>
          <a:p>
            <a:r>
              <a:rPr lang="nb-NO" sz="2000" dirty="0"/>
              <a:t>Avhengigheter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913417" cy="261610"/>
          </a:xfrm>
        </p:spPr>
        <p:txBody>
          <a:bodyPr/>
          <a:lstStyle/>
          <a:p>
            <a:r>
              <a:rPr lang="en-US" dirty="0" smtClean="0"/>
              <a:t>TDD I </a:t>
            </a:r>
            <a:r>
              <a:rPr lang="en-US" dirty="0" err="1" smtClean="0"/>
              <a:t>virkerligheten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360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114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90474" y="645310"/>
            <a:ext cx="2778964" cy="277896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err="1" smtClean="0">
                <a:solidFill>
                  <a:schemeClr val="bg1"/>
                </a:solidFill>
              </a:rPr>
              <a:t>Godt</a:t>
            </a:r>
            <a:r>
              <a:rPr lang="en-US" sz="2400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</a:rPr>
              <a:t>kodedesign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546157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806611" y="645310"/>
            <a:ext cx="2778964" cy="27789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SLAP</a:t>
            </a:r>
            <a:endParaRPr lang="en-US" sz="2400" i="1" dirty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8379" y="1157629"/>
            <a:ext cx="548823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b-NO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Single Level </a:t>
            </a:r>
            <a:r>
              <a:rPr lang="nb-NO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Abstraction</a:t>
            </a:r>
            <a:r>
              <a:rPr lang="nb-NO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Principle</a:t>
            </a:r>
            <a:endParaRPr lang="nb-NO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03091" y="645310"/>
            <a:ext cx="2778964" cy="277896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DRY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82055" y="1157629"/>
            <a:ext cx="548823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b-NO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Don’t</a:t>
            </a:r>
            <a:r>
              <a:rPr lang="nb-NO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repeat</a:t>
            </a:r>
            <a:r>
              <a:rPr lang="nb-NO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yourself</a:t>
            </a:r>
            <a:endParaRPr lang="nb-NO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61121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0"/>
          </p:nvPr>
        </p:nvSpPr>
        <p:spPr>
          <a:xfrm>
            <a:off x="4744778" y="1041244"/>
            <a:ext cx="4141313" cy="3956206"/>
          </a:xfrm>
        </p:spPr>
        <p:txBody>
          <a:bodyPr/>
          <a:lstStyle/>
          <a:p>
            <a:r>
              <a:rPr lang="en-US" sz="1800" b="1" dirty="0" smtClean="0">
                <a:solidFill>
                  <a:schemeClr val="accent4"/>
                </a:solidFill>
              </a:rPr>
              <a:t>ESBEN AARSETH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KONSULENT I TECH</a:t>
            </a:r>
            <a:endParaRPr lang="en-US" dirty="0" smtClean="0"/>
          </a:p>
          <a:p>
            <a:r>
              <a:rPr lang="en-US" sz="1200" dirty="0" smtClean="0"/>
              <a:t>STARTET 2014</a:t>
            </a:r>
          </a:p>
          <a:p>
            <a:endParaRPr lang="en-US" sz="1200" dirty="0" smtClean="0"/>
          </a:p>
          <a:p>
            <a:r>
              <a:rPr lang="en-US" sz="1200" dirty="0" smtClean="0"/>
              <a:t>BEKK Craftsman</a:t>
            </a:r>
          </a:p>
          <a:p>
            <a:r>
              <a:rPr lang="en-US" sz="1200" dirty="0" err="1" smtClean="0"/>
              <a:t>Medlem</a:t>
            </a:r>
            <a:r>
              <a:rPr lang="en-US" sz="1200" dirty="0" smtClean="0"/>
              <a:t>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Kodehåndverk</a:t>
            </a:r>
            <a:endParaRPr lang="en-US" sz="1200" dirty="0"/>
          </a:p>
          <a:p>
            <a:r>
              <a:rPr lang="en-US" sz="1200" dirty="0" err="1" smtClean="0"/>
              <a:t>Kurslærling</a:t>
            </a:r>
            <a:endParaRPr lang="en-US" dirty="0"/>
          </a:p>
          <a:p>
            <a:r>
              <a:rPr lang="en-US" sz="1200" dirty="0" err="1" smtClean="0"/>
              <a:t>Forsvarsklippe</a:t>
            </a:r>
            <a:r>
              <a:rPr lang="en-US" sz="1200" dirty="0" smtClean="0"/>
              <a:t> </a:t>
            </a:r>
            <a:r>
              <a:rPr lang="en-US" sz="1200" dirty="0" err="1" smtClean="0"/>
              <a:t>på</a:t>
            </a:r>
            <a:r>
              <a:rPr lang="en-US" sz="1200" dirty="0" smtClean="0"/>
              <a:t> BEKK </a:t>
            </a:r>
            <a:r>
              <a:rPr lang="en-US" sz="1200" dirty="0" err="1" smtClean="0"/>
              <a:t>Fotball</a:t>
            </a:r>
            <a:endParaRPr lang="en-US" sz="1200" dirty="0" smtClean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376445" y="294936"/>
            <a:ext cx="1886735" cy="261610"/>
          </a:xfrm>
        </p:spPr>
        <p:txBody>
          <a:bodyPr/>
          <a:lstStyle/>
          <a:p>
            <a:r>
              <a:rPr lang="en-US" dirty="0" smtClean="0"/>
              <a:t>LITT OM ESBEN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37" t="2847" r="9834" b="29695"/>
          <a:stretch/>
        </p:blipFill>
        <p:spPr>
          <a:xfrm>
            <a:off x="1322768" y="1041244"/>
            <a:ext cx="2124000" cy="2124000"/>
          </a:xfrm>
          <a:prstGeom prst="ellipse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806611" y="645310"/>
            <a:ext cx="2778964" cy="277896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YAGNI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8379" y="1157629"/>
            <a:ext cx="548823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b-NO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You</a:t>
            </a:r>
            <a:r>
              <a:rPr lang="nb-NO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ain’t</a:t>
            </a:r>
            <a:r>
              <a:rPr lang="nb-NO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gonna</a:t>
            </a:r>
            <a:r>
              <a:rPr lang="nb-NO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5400" b="1" dirty="0" err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need</a:t>
            </a:r>
            <a:r>
              <a:rPr lang="nb-NO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it</a:t>
            </a:r>
            <a:endParaRPr lang="nb-NO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94923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039813"/>
            <a:ext cx="8353425" cy="3957637"/>
          </a:xfrm>
        </p:spPr>
        <p:txBody>
          <a:bodyPr/>
          <a:lstStyle/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>
              <a:hlinkClick r:id="rId4"/>
            </a:endParaRPr>
          </a:p>
          <a:p>
            <a:endParaRPr lang="en-US" sz="1200" dirty="0">
              <a:hlinkClick r:id="rId4"/>
            </a:endParaRPr>
          </a:p>
          <a:p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://lostechies.com/derickbailey/2009/02/11/solid-development-principles-in-motivational-pictures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32565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5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87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58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086771" y="556545"/>
            <a:ext cx="1425657" cy="142565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smtClean="0">
                <a:solidFill>
                  <a:schemeClr val="bg1"/>
                </a:solidFill>
              </a:rPr>
              <a:t>SOLID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767" y="1040586"/>
            <a:ext cx="8574353" cy="39568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 smtClean="0"/>
              <a:t>SRP </a:t>
            </a:r>
            <a:r>
              <a:rPr lang="en-US" sz="1800" dirty="0" smtClean="0">
                <a:sym typeface="Wingdings"/>
              </a:rPr>
              <a:t> </a:t>
            </a:r>
            <a:r>
              <a:rPr lang="en-US" sz="1800" dirty="0" err="1" smtClean="0"/>
              <a:t>Små</a:t>
            </a:r>
            <a:r>
              <a:rPr lang="en-US" sz="1800" dirty="0" smtClean="0"/>
              <a:t> </a:t>
            </a:r>
            <a:r>
              <a:rPr lang="en-US" sz="1800" dirty="0" err="1" smtClean="0"/>
              <a:t>klasser</a:t>
            </a:r>
            <a:r>
              <a:rPr lang="en-US" sz="1800" dirty="0" smtClean="0"/>
              <a:t> med et </a:t>
            </a:r>
            <a:r>
              <a:rPr lang="en-US" sz="1800" dirty="0" err="1" smtClean="0"/>
              <a:t>ansvarsområde</a:t>
            </a:r>
            <a:r>
              <a:rPr lang="en-US" sz="1800" dirty="0" smtClean="0"/>
              <a:t> </a:t>
            </a:r>
            <a:r>
              <a:rPr lang="en-US" sz="1800" dirty="0" err="1" smtClean="0"/>
              <a:t>er</a:t>
            </a:r>
            <a:r>
              <a:rPr lang="en-US" sz="1800" dirty="0" smtClean="0"/>
              <a:t> </a:t>
            </a:r>
            <a:r>
              <a:rPr lang="en-US" sz="1800" dirty="0" err="1" smtClean="0"/>
              <a:t>enklere</a:t>
            </a:r>
            <a:r>
              <a:rPr lang="en-US" sz="1800" dirty="0" smtClean="0"/>
              <a:t> </a:t>
            </a:r>
            <a:r>
              <a:rPr lang="en-US" sz="1800" dirty="0" err="1" smtClean="0"/>
              <a:t>å</a:t>
            </a:r>
            <a:r>
              <a:rPr lang="en-US" sz="1800" dirty="0" smtClean="0"/>
              <a:t> teste</a:t>
            </a:r>
            <a:endParaRPr lang="en-US" sz="1800" dirty="0"/>
          </a:p>
          <a:p>
            <a:pPr>
              <a:lnSpc>
                <a:spcPct val="200000"/>
              </a:lnSpc>
            </a:pPr>
            <a:r>
              <a:rPr lang="en-US" sz="1800" dirty="0" smtClean="0"/>
              <a:t>OCP </a:t>
            </a:r>
            <a:r>
              <a:rPr lang="en-US" sz="1800" dirty="0" smtClean="0">
                <a:sym typeface="Wingdings"/>
              </a:rPr>
              <a:t> </a:t>
            </a:r>
            <a:r>
              <a:rPr lang="en-US" sz="1800" dirty="0" err="1" smtClean="0">
                <a:sym typeface="Wingdings"/>
              </a:rPr>
              <a:t>Ny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kode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endrer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eksisterende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funksjonalitet</a:t>
            </a:r>
            <a:endParaRPr lang="en-US" sz="1800" dirty="0" smtClean="0">
              <a:sym typeface="Wingdings"/>
            </a:endParaRPr>
          </a:p>
          <a:p>
            <a:pPr>
              <a:lnSpc>
                <a:spcPct val="200000"/>
              </a:lnSpc>
            </a:pPr>
            <a:r>
              <a:rPr lang="en-US" sz="1800" dirty="0" smtClean="0">
                <a:sym typeface="Wingdings"/>
              </a:rPr>
              <a:t>LSP  </a:t>
            </a:r>
            <a:r>
              <a:rPr lang="en-US" sz="1800" dirty="0" err="1" smtClean="0">
                <a:sym typeface="Wingdings"/>
              </a:rPr>
              <a:t>Testene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skrevet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abstraksjonsen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endrer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seg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ikke</a:t>
            </a:r>
            <a:endParaRPr lang="en-US" sz="1800" dirty="0" smtClean="0">
              <a:sym typeface="Wingdings"/>
            </a:endParaRPr>
          </a:p>
          <a:p>
            <a:pPr>
              <a:lnSpc>
                <a:spcPct val="200000"/>
              </a:lnSpc>
            </a:pPr>
            <a:r>
              <a:rPr lang="en-US" sz="1800" dirty="0" smtClean="0">
                <a:sym typeface="Wingdings"/>
              </a:rPr>
              <a:t>ISP  </a:t>
            </a:r>
            <a:r>
              <a:rPr lang="en-US" sz="1800" dirty="0" err="1" smtClean="0">
                <a:sym typeface="Wingdings"/>
              </a:rPr>
              <a:t>Kan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hjelpe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til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å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bryte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opp</a:t>
            </a:r>
            <a:r>
              <a:rPr lang="en-US" sz="1800" dirty="0" smtClean="0">
                <a:sym typeface="Wingdings"/>
              </a:rPr>
              <a:t> ting </a:t>
            </a:r>
            <a:r>
              <a:rPr lang="en-US" sz="1800" dirty="0" err="1" smtClean="0">
                <a:sym typeface="Wingdings"/>
              </a:rPr>
              <a:t>i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mindre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testbare</a:t>
            </a:r>
            <a:r>
              <a:rPr lang="en-US" sz="1800" dirty="0" smtClean="0">
                <a:sym typeface="Wingdings"/>
              </a:rPr>
              <a:t> biter </a:t>
            </a:r>
            <a:r>
              <a:rPr lang="en-US" sz="1800" dirty="0" err="1" smtClean="0">
                <a:sym typeface="Wingdings"/>
              </a:rPr>
              <a:t>og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forenkle</a:t>
            </a:r>
            <a:r>
              <a:rPr lang="en-US" sz="1800" dirty="0" smtClean="0">
                <a:sym typeface="Wingdings"/>
              </a:rPr>
              <a:t> testing</a:t>
            </a:r>
            <a:endParaRPr lang="en-US" sz="1800" dirty="0">
              <a:sym typeface="Wingdings"/>
            </a:endParaRPr>
          </a:p>
          <a:p>
            <a:pPr>
              <a:lnSpc>
                <a:spcPct val="200000"/>
              </a:lnSpc>
            </a:pPr>
            <a:r>
              <a:rPr lang="en-US" sz="1800" dirty="0" smtClean="0">
                <a:sym typeface="Wingdings"/>
              </a:rPr>
              <a:t>DIP  </a:t>
            </a:r>
            <a:r>
              <a:rPr lang="en-US" sz="1800" dirty="0" err="1" smtClean="0">
                <a:sym typeface="Wingdings"/>
              </a:rPr>
              <a:t>Forutsetning</a:t>
            </a:r>
            <a:r>
              <a:rPr lang="en-US" sz="1800" dirty="0" smtClean="0">
                <a:sym typeface="Wingdings"/>
              </a:rPr>
              <a:t> for </a:t>
            </a:r>
            <a:r>
              <a:rPr lang="en-US" sz="1800" dirty="0" err="1" smtClean="0">
                <a:sym typeface="Wingdings"/>
              </a:rPr>
              <a:t>å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kunne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bytte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ut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implementasjonen</a:t>
            </a:r>
            <a:r>
              <a:rPr lang="en-US" sz="1800" dirty="0" smtClean="0">
                <a:sym typeface="Wingdings"/>
              </a:rPr>
              <a:t> med en </a:t>
            </a:r>
            <a:r>
              <a:rPr lang="en-US" sz="1800" dirty="0" err="1" smtClean="0">
                <a:sym typeface="Wingdings"/>
              </a:rPr>
              <a:t>stedsfortreder</a:t>
            </a:r>
            <a:endParaRPr lang="en-US" sz="1800" dirty="0" smtClean="0">
              <a:sym typeface="Wingding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98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689045" y="645310"/>
            <a:ext cx="2778964" cy="277896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b="1" i="1" dirty="0" err="1" smtClean="0">
                <a:solidFill>
                  <a:schemeClr val="bg1"/>
                </a:solidFill>
              </a:rPr>
              <a:t>Enhets</a:t>
            </a:r>
            <a:r>
              <a:rPr lang="en-US" sz="2400" i="1" dirty="0" smtClean="0">
                <a:solidFill>
                  <a:schemeClr val="bg1"/>
                </a:solidFill>
              </a:rPr>
              <a:t>-testing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152091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6" y="4000078"/>
            <a:ext cx="6360396" cy="261610"/>
          </a:xfrm>
        </p:spPr>
        <p:txBody>
          <a:bodyPr/>
          <a:lstStyle/>
          <a:p>
            <a:r>
              <a:rPr lang="nb-NO" dirty="0" smtClean="0"/>
              <a:t>Objekter som samarbeider for å løse en oppgave</a:t>
            </a:r>
            <a:endParaRPr lang="nb-NO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257" r="-35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16346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0"/>
          </p:nvPr>
        </p:nvSpPr>
        <p:spPr>
          <a:xfrm>
            <a:off x="4744778" y="1041244"/>
            <a:ext cx="4141313" cy="3956206"/>
          </a:xfrm>
        </p:spPr>
        <p:txBody>
          <a:bodyPr/>
          <a:lstStyle/>
          <a:p>
            <a:r>
              <a:rPr lang="en-US" sz="1800" b="1" dirty="0" smtClean="0">
                <a:solidFill>
                  <a:schemeClr val="accent4"/>
                </a:solidFill>
              </a:rPr>
              <a:t>SONDRE BAKKEN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KONSULENT I TECH</a:t>
            </a:r>
            <a:endParaRPr lang="en-US" dirty="0" smtClean="0"/>
          </a:p>
          <a:p>
            <a:r>
              <a:rPr lang="en-US" sz="1200" dirty="0" smtClean="0"/>
              <a:t>STARTET 2013</a:t>
            </a:r>
          </a:p>
          <a:p>
            <a:endParaRPr lang="en-US" sz="1200" dirty="0" smtClean="0"/>
          </a:p>
          <a:p>
            <a:r>
              <a:rPr lang="en-US" sz="1200" dirty="0" smtClean="0"/>
              <a:t>BEKK Craftsman</a:t>
            </a:r>
          </a:p>
          <a:p>
            <a:r>
              <a:rPr lang="en-US" sz="1200" dirty="0" err="1" smtClean="0"/>
              <a:t>Medlem</a:t>
            </a:r>
            <a:r>
              <a:rPr lang="en-US" sz="1200" dirty="0" smtClean="0"/>
              <a:t> </a:t>
            </a:r>
            <a:r>
              <a:rPr lang="en-US" sz="1200" dirty="0" err="1" smtClean="0"/>
              <a:t>i</a:t>
            </a:r>
            <a:r>
              <a:rPr lang="en-US" sz="1200" dirty="0" smtClean="0"/>
              <a:t> </a:t>
            </a:r>
            <a:r>
              <a:rPr lang="en-US" sz="1200" dirty="0" err="1" smtClean="0"/>
              <a:t>Kodehåndverk</a:t>
            </a:r>
            <a:endParaRPr lang="en-US" sz="1200" dirty="0"/>
          </a:p>
          <a:p>
            <a:r>
              <a:rPr lang="en-US" sz="1200" dirty="0" err="1" smtClean="0"/>
              <a:t>Kurslærling</a:t>
            </a:r>
            <a:endParaRPr lang="en-US" sz="1200" dirty="0" smtClean="0"/>
          </a:p>
          <a:p>
            <a:r>
              <a:rPr lang="en-US" sz="1200" dirty="0" err="1" smtClean="0"/>
              <a:t>Ivrig</a:t>
            </a:r>
            <a:r>
              <a:rPr lang="en-US" sz="1200" dirty="0" smtClean="0"/>
              <a:t> </a:t>
            </a:r>
            <a:r>
              <a:rPr lang="en-US" sz="1200" dirty="0" err="1" smtClean="0"/>
              <a:t>fotograf</a:t>
            </a:r>
            <a:endParaRPr lang="en-US" sz="1200" dirty="0" smtClean="0"/>
          </a:p>
          <a:p>
            <a:r>
              <a:rPr lang="en-US" sz="1200" dirty="0" err="1" smtClean="0"/>
              <a:t>Fitnessentusiast</a:t>
            </a:r>
            <a:endParaRPr lang="en-US" sz="1200" dirty="0" smtClean="0"/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376445" y="294936"/>
            <a:ext cx="2078454" cy="261610"/>
          </a:xfrm>
        </p:spPr>
        <p:txBody>
          <a:bodyPr/>
          <a:lstStyle/>
          <a:p>
            <a:r>
              <a:rPr lang="en-US" dirty="0" smtClean="0"/>
              <a:t>LITT OM </a:t>
            </a:r>
            <a:r>
              <a:rPr lang="en-US" dirty="0" err="1" smtClean="0"/>
              <a:t>Sondre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2768" y="1041244"/>
            <a:ext cx="2124000" cy="2124000"/>
          </a:xfrm>
          <a:prstGeom prst="ellipse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51" y="4000078"/>
            <a:ext cx="4809330" cy="261610"/>
          </a:xfrm>
        </p:spPr>
        <p:txBody>
          <a:bodyPr/>
          <a:lstStyle/>
          <a:p>
            <a:r>
              <a:rPr lang="nb-NO" dirty="0" smtClean="0"/>
              <a:t>Hvordan klarer vi å </a:t>
            </a:r>
            <a:r>
              <a:rPr lang="nb-NO" dirty="0"/>
              <a:t>teste </a:t>
            </a:r>
            <a:r>
              <a:rPr lang="nb-NO" dirty="0" smtClean="0"/>
              <a:t>én enhet?</a:t>
            </a:r>
            <a:endParaRPr lang="nb-NO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469" r="-36469"/>
          <a:stretch>
            <a:fillRect/>
          </a:stretch>
        </p:blipFill>
        <p:spPr/>
      </p:pic>
      <p:sp>
        <p:nvSpPr>
          <p:cNvPr id="9" name="Oval 8"/>
          <p:cNvSpPr/>
          <p:nvPr/>
        </p:nvSpPr>
        <p:spPr>
          <a:xfrm>
            <a:off x="4472052" y="1407822"/>
            <a:ext cx="1019185" cy="757226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28575" cmpd="sng">
            <a:solidFill>
              <a:srgbClr val="A50209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304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51" y="4000078"/>
            <a:ext cx="5094502" cy="261610"/>
          </a:xfrm>
        </p:spPr>
        <p:txBody>
          <a:bodyPr/>
          <a:lstStyle/>
          <a:p>
            <a:r>
              <a:rPr lang="nb-NO" dirty="0" smtClean="0"/>
              <a:t>Hvordan får vi bort avhengighetene?</a:t>
            </a:r>
            <a:endParaRPr lang="nb-NO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15" r="-22815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4570416" y="1436914"/>
            <a:ext cx="615539" cy="554940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28575" cmpd="sng">
            <a:solidFill>
              <a:srgbClr val="A50209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5955" y="824722"/>
            <a:ext cx="74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4400" dirty="0" smtClean="0"/>
              <a:t>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8662" y="1950750"/>
            <a:ext cx="74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4400" dirty="0" smtClean="0"/>
              <a:t>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1789" y="1991854"/>
            <a:ext cx="744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4400" dirty="0" smtClean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6300271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51" y="4000078"/>
            <a:ext cx="4882747" cy="261610"/>
          </a:xfrm>
        </p:spPr>
        <p:txBody>
          <a:bodyPr/>
          <a:lstStyle/>
          <a:p>
            <a:r>
              <a:rPr lang="nb-NO" dirty="0" smtClean="0"/>
              <a:t>Bruk av håndlagde </a:t>
            </a:r>
            <a:r>
              <a:rPr lang="nb-NO" dirty="0" err="1" smtClean="0"/>
              <a:t>stedsfortredere</a:t>
            </a:r>
            <a:endParaRPr lang="nb-NO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15" r="-22815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5248914" y="81549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🙉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24151" y="201221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200" dirty="0"/>
              <a:t>🙈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38607" y="2012213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🙊</a:t>
            </a:r>
          </a:p>
        </p:txBody>
      </p:sp>
    </p:spTree>
    <p:extLst>
      <p:ext uri="{BB962C8B-B14F-4D97-AF65-F5344CB8AC3E}">
        <p14:creationId xmlns:p14="http://schemas.microsoft.com/office/powerpoint/2010/main" val="5731206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7" y="4000078"/>
            <a:ext cx="3707260" cy="261610"/>
          </a:xfrm>
        </p:spPr>
        <p:txBody>
          <a:bodyPr/>
          <a:lstStyle/>
          <a:p>
            <a:r>
              <a:rPr lang="nb-NO" dirty="0"/>
              <a:t>Testing med </a:t>
            </a:r>
            <a:r>
              <a:rPr lang="nb-NO" dirty="0" err="1" smtClean="0"/>
              <a:t>mock</a:t>
            </a:r>
            <a:r>
              <a:rPr lang="nb-NO" dirty="0" smtClean="0"/>
              <a:t>-objekter</a:t>
            </a:r>
            <a:endParaRPr lang="nb-NO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672" r="-346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86126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b-NO" sz="2000" dirty="0" smtClean="0"/>
              <a:t>«</a:t>
            </a:r>
            <a:r>
              <a:rPr lang="nb-NO" sz="2000" b="1" i="1" dirty="0" smtClean="0"/>
              <a:t>Growing Object Oriented Software Guided by Tests</a:t>
            </a:r>
            <a:r>
              <a:rPr lang="nb-NO" sz="2000" dirty="0" smtClean="0"/>
              <a:t>» </a:t>
            </a:r>
          </a:p>
          <a:p>
            <a:pPr>
              <a:lnSpc>
                <a:spcPct val="100000"/>
              </a:lnSpc>
            </a:pPr>
            <a:r>
              <a:rPr lang="nb-NO" sz="2000" dirty="0" smtClean="0"/>
              <a:t>Anbefales!</a:t>
            </a:r>
            <a:endParaRPr lang="nb-NO" sz="2000" i="1" dirty="0" smtClean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>
              <a:lnSpc>
                <a:spcPct val="100000"/>
              </a:lnSpc>
            </a:pPr>
            <a:r>
              <a:rPr lang="nb-NO" b="1" dirty="0" smtClean="0"/>
              <a:t>FOKUSERER PÅ</a:t>
            </a:r>
            <a:endParaRPr lang="nb-NO" b="1" dirty="0"/>
          </a:p>
          <a:p>
            <a:pPr>
              <a:lnSpc>
                <a:spcPct val="100000"/>
              </a:lnSpc>
            </a:pPr>
            <a:r>
              <a:rPr lang="nb-NO" dirty="0" smtClean="0"/>
              <a:t>Roller</a:t>
            </a:r>
            <a:endParaRPr lang="nb-NO" dirty="0"/>
          </a:p>
          <a:p>
            <a:pPr>
              <a:lnSpc>
                <a:spcPct val="100000"/>
              </a:lnSpc>
            </a:pPr>
            <a:r>
              <a:rPr lang="nb-NO" dirty="0"/>
              <a:t>Ansvarsområder</a:t>
            </a:r>
          </a:p>
          <a:p>
            <a:pPr>
              <a:lnSpc>
                <a:spcPct val="100000"/>
              </a:lnSpc>
            </a:pPr>
            <a:r>
              <a:rPr lang="nb-NO" dirty="0" smtClean="0"/>
              <a:t>Interaksjon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London Style TDD</a:t>
            </a:r>
            <a:endParaRPr lang="nb-NO" dirty="0"/>
          </a:p>
        </p:txBody>
      </p:sp>
      <p:pic>
        <p:nvPicPr>
          <p:cNvPr id="8196" name="Picture 4" descr="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8836" y="1608667"/>
            <a:ext cx="2526056" cy="301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3538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996093" y="645310"/>
            <a:ext cx="2778964" cy="277896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/>
              <a:t>Mocking </a:t>
            </a:r>
            <a:r>
              <a:rPr lang="en-US" sz="2800" dirty="0" err="1"/>
              <a:t>og</a:t>
            </a:r>
            <a:r>
              <a:rPr lang="en-US" sz="2800" dirty="0"/>
              <a:t> </a:t>
            </a:r>
            <a:r>
              <a:rPr lang="en-US" sz="2800" dirty="0" smtClean="0"/>
              <a:t>stubbing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72744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15" r="-22815"/>
          <a:stretch>
            <a:fillRect/>
          </a:stretch>
        </p:blipFill>
        <p:spPr>
          <a:xfrm>
            <a:off x="5556766" y="556546"/>
            <a:ext cx="3970205" cy="171745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 smtClean="0"/>
              <a:t>Teknikk</a:t>
            </a:r>
            <a:r>
              <a:rPr lang="en-US" sz="1600" dirty="0" smtClean="0"/>
              <a:t> for </a:t>
            </a:r>
            <a:r>
              <a:rPr lang="en-US" sz="1600" dirty="0" err="1" smtClean="0"/>
              <a:t>å</a:t>
            </a:r>
            <a:r>
              <a:rPr lang="en-US" sz="1600" dirty="0" smtClean="0"/>
              <a:t> </a:t>
            </a:r>
            <a:r>
              <a:rPr lang="en-US" sz="1600" dirty="0" err="1" smtClean="0"/>
              <a:t>kunne</a:t>
            </a:r>
            <a:r>
              <a:rPr lang="en-US" sz="1600" dirty="0" smtClean="0"/>
              <a:t> </a:t>
            </a:r>
            <a:r>
              <a:rPr lang="en-US" sz="1600" b="1" dirty="0" err="1" smtClean="0"/>
              <a:t>sette</a:t>
            </a:r>
            <a:r>
              <a:rPr lang="en-US" sz="1600" b="1" dirty="0" smtClean="0"/>
              <a:t> inn </a:t>
            </a:r>
            <a:r>
              <a:rPr lang="en-US" sz="1600" b="1" dirty="0" err="1" smtClean="0"/>
              <a:t>avhengighetene</a:t>
            </a:r>
            <a:r>
              <a:rPr lang="en-US" sz="1600" dirty="0" smtClean="0"/>
              <a:t> </a:t>
            </a:r>
            <a:r>
              <a:rPr lang="en-US" sz="1600" dirty="0" err="1" smtClean="0"/>
              <a:t>til</a:t>
            </a:r>
            <a:r>
              <a:rPr lang="en-US" sz="1600" dirty="0" smtClean="0"/>
              <a:t> en </a:t>
            </a:r>
            <a:r>
              <a:rPr lang="en-US" sz="1600" dirty="0" err="1" smtClean="0"/>
              <a:t>klasse</a:t>
            </a:r>
            <a:endParaRPr lang="en-US" sz="1600" dirty="0" smtClean="0"/>
          </a:p>
          <a:p>
            <a:endParaRPr lang="en-US" dirty="0"/>
          </a:p>
          <a:p>
            <a:r>
              <a:rPr lang="nb-NO" sz="1600" dirty="0" smtClean="0"/>
              <a:t>Gjør det mulig å sette in inn </a:t>
            </a:r>
            <a:r>
              <a:rPr lang="nb-NO" sz="1600" b="1" dirty="0"/>
              <a:t>stedfortredere</a:t>
            </a:r>
          </a:p>
          <a:p>
            <a:endParaRPr lang="nb-NO" dirty="0"/>
          </a:p>
          <a:p>
            <a:r>
              <a:rPr lang="nb-NO" sz="1600" dirty="0" smtClean="0"/>
              <a:t>Ref. </a:t>
            </a:r>
            <a:r>
              <a:rPr lang="nb-NO" sz="1600" dirty="0" err="1" smtClean="0"/>
              <a:t>Dependency</a:t>
            </a:r>
            <a:r>
              <a:rPr lang="nb-NO" sz="1600" dirty="0" smtClean="0"/>
              <a:t> </a:t>
            </a:r>
            <a:r>
              <a:rPr lang="nb-NO" sz="1600" dirty="0" err="1" smtClean="0"/>
              <a:t>Inversion</a:t>
            </a:r>
            <a:r>
              <a:rPr lang="nb-NO" sz="1600" dirty="0" smtClean="0"/>
              <a:t> </a:t>
            </a:r>
            <a:r>
              <a:rPr lang="nb-NO" sz="1600" dirty="0" err="1" smtClean="0"/>
              <a:t>Principle</a:t>
            </a:r>
            <a:endParaRPr lang="nb-NO" sz="16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034344" cy="261610"/>
          </a:xfrm>
        </p:spPr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5814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86767" y="870769"/>
            <a:ext cx="6223039" cy="39568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3200" dirty="0" smtClean="0"/>
              <a:t>En </a:t>
            </a:r>
            <a:r>
              <a:rPr lang="nb-NO" sz="3200" b="1" dirty="0" err="1" smtClean="0"/>
              <a:t>stub</a:t>
            </a:r>
            <a:r>
              <a:rPr lang="nb-NO" sz="3200" dirty="0" smtClean="0"/>
              <a:t> er en </a:t>
            </a:r>
            <a:r>
              <a:rPr lang="nb-NO" sz="3200" b="1" dirty="0" smtClean="0"/>
              <a:t>”stand-in”</a:t>
            </a:r>
            <a:r>
              <a:rPr lang="nb-NO" sz="3200" dirty="0" smtClean="0"/>
              <a:t> som later som den er en ekte klasse</a:t>
            </a:r>
            <a:endParaRPr lang="nb-NO" sz="2800" dirty="0" smtClean="0"/>
          </a:p>
          <a:p>
            <a:endParaRPr lang="nb-NO" sz="1800" dirty="0" smtClean="0"/>
          </a:p>
          <a:p>
            <a:r>
              <a:rPr lang="nb-NO" sz="1800" dirty="0" smtClean="0"/>
              <a:t>Kan brukes til å for eksempel fjerne avhengighet til databasen i testen</a:t>
            </a:r>
            <a:endParaRPr lang="nb-NO" sz="2000" dirty="0" smtClean="0"/>
          </a:p>
        </p:txBody>
      </p:sp>
      <p:sp>
        <p:nvSpPr>
          <p:cNvPr id="4" name="Oval 3"/>
          <p:cNvSpPr/>
          <p:nvPr/>
        </p:nvSpPr>
        <p:spPr>
          <a:xfrm>
            <a:off x="7086771" y="556545"/>
            <a:ext cx="1425657" cy="142565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</a:rPr>
              <a:t>Stub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874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86767" y="738206"/>
            <a:ext cx="8354007" cy="3956863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interface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srgbClr val="268BD2"/>
                </a:solidFill>
                <a:latin typeface="Consolas"/>
                <a:cs typeface="+mn-cs"/>
              </a:rPr>
              <a:t>UserRetriever</a:t>
            </a:r>
            <a:r>
              <a:rPr lang="nb-NO" sz="1200" b="1" dirty="0">
                <a:solidFill>
                  <a:srgbClr val="268BD2"/>
                </a:solidFill>
                <a:latin typeface="Consolas"/>
                <a:cs typeface="+mn-cs"/>
              </a:rPr>
              <a:t> 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{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User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[] </a:t>
            </a:r>
            <a:r>
              <a:rPr lang="nb-NO" sz="1200" b="1" dirty="0" err="1">
                <a:solidFill>
                  <a:srgbClr val="268BD2"/>
                </a:solidFill>
                <a:latin typeface="Consolas"/>
                <a:cs typeface="+mn-cs"/>
              </a:rPr>
              <a:t>getUsers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();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 smtClean="0">
                <a:solidFill>
                  <a:prstClr val="black"/>
                </a:solidFill>
                <a:latin typeface="Consolas"/>
                <a:cs typeface="+mn-cs"/>
              </a:rPr>
              <a:t>}</a:t>
            </a:r>
            <a:br>
              <a:rPr lang="nb-NO" sz="1200" b="1" dirty="0" smtClean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/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class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srgbClr val="268BD2"/>
                </a:solidFill>
                <a:latin typeface="Consolas"/>
                <a:cs typeface="+mn-cs"/>
              </a:rPr>
              <a:t>UserDatabaseRetriever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: </a:t>
            </a:r>
            <a:r>
              <a:rPr lang="nb-NO" sz="1200" b="1" dirty="0" err="1">
                <a:solidFill>
                  <a:prstClr val="black"/>
                </a:solidFill>
                <a:latin typeface="Consolas"/>
                <a:cs typeface="+mn-cs"/>
              </a:rPr>
              <a:t>UserRetriever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{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 User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[] </a:t>
            </a:r>
            <a:r>
              <a:rPr lang="nb-NO" sz="1200" b="1" dirty="0" err="1">
                <a:solidFill>
                  <a:srgbClr val="268BD2"/>
                </a:solidFill>
                <a:latin typeface="Consolas"/>
                <a:cs typeface="+mn-cs"/>
              </a:rPr>
              <a:t>getUsers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() {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    </a:t>
            </a:r>
            <a:r>
              <a:rPr lang="nb-NO" sz="1200" b="1" dirty="0">
                <a:solidFill>
                  <a:srgbClr val="93A1A1"/>
                </a:solidFill>
                <a:latin typeface="Consolas"/>
                <a:cs typeface="+mn-cs"/>
              </a:rPr>
              <a:t>// Gjør kall til DB... Det kan vi ikke ha i en enhetstest!</a:t>
            </a:r>
            <a:br>
              <a:rPr lang="nb-NO" sz="1200" b="1" dirty="0">
                <a:solidFill>
                  <a:srgbClr val="93A1A1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srgbClr val="93A1A1"/>
                </a:solidFill>
                <a:latin typeface="Consolas"/>
                <a:cs typeface="+mn-cs"/>
              </a:rPr>
              <a:t>    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}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 smtClean="0">
                <a:solidFill>
                  <a:prstClr val="black"/>
                </a:solidFill>
                <a:latin typeface="Consolas"/>
                <a:cs typeface="+mn-cs"/>
              </a:rPr>
              <a:t>}</a:t>
            </a:r>
            <a:br>
              <a:rPr lang="nb-NO" sz="1200" b="1" dirty="0" smtClean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 smtClean="0">
                <a:solidFill>
                  <a:prstClr val="black"/>
                </a:solidFill>
                <a:latin typeface="Consolas"/>
                <a:cs typeface="+mn-cs"/>
              </a:rPr>
              <a:t/>
            </a:r>
            <a:br>
              <a:rPr lang="nb-NO" sz="1200" b="1" dirty="0" smtClean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 err="1" smtClean="0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sz="1200" b="1" dirty="0" smtClean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sz="1200" b="1" dirty="0" err="1" smtClean="0">
                <a:solidFill>
                  <a:srgbClr val="073642"/>
                </a:solidFill>
                <a:latin typeface="Consolas"/>
                <a:cs typeface="+mn-cs"/>
              </a:rPr>
              <a:t>class</a:t>
            </a:r>
            <a:r>
              <a:rPr lang="nb-NO" sz="1200" b="1" dirty="0" smtClean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srgbClr val="268BD2"/>
                </a:solidFill>
                <a:latin typeface="Consolas"/>
                <a:cs typeface="+mn-cs"/>
              </a:rPr>
              <a:t>UserRetrieverStub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: </a:t>
            </a:r>
            <a:r>
              <a:rPr lang="nb-NO" sz="1200" b="1" dirty="0" err="1">
                <a:solidFill>
                  <a:prstClr val="black"/>
                </a:solidFill>
                <a:latin typeface="Consolas"/>
                <a:cs typeface="+mn-cs"/>
              </a:rPr>
              <a:t>UserRetriever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{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ArrayList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&lt;User&gt;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prstClr val="black"/>
                </a:solidFill>
                <a:latin typeface="Consolas"/>
                <a:cs typeface="+mn-cs"/>
              </a:rPr>
              <a:t>users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</a:t>
            </a:r>
            <a:r>
              <a:rPr lang="nb-NO" sz="1200" b="1" dirty="0">
                <a:solidFill>
                  <a:srgbClr val="859900"/>
                </a:solidFill>
                <a:latin typeface="Consolas"/>
                <a:cs typeface="+mn-cs"/>
              </a:rPr>
              <a:t>= </a:t>
            </a:r>
            <a:r>
              <a:rPr lang="nb-NO" sz="1200" b="1" dirty="0" err="1">
                <a:solidFill>
                  <a:srgbClr val="859900"/>
                </a:solidFill>
                <a:latin typeface="Consolas"/>
                <a:cs typeface="+mn-cs"/>
              </a:rPr>
              <a:t>new</a:t>
            </a:r>
            <a:r>
              <a:rPr lang="nb-NO" sz="1200" b="1" dirty="0">
                <a:solidFill>
                  <a:srgbClr val="859900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ArrayList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&lt;User&gt;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();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endParaRPr lang="nb-NO" sz="1200" b="1" dirty="0" smtClean="0">
              <a:solidFill>
                <a:prstClr val="black"/>
              </a:solidFill>
              <a:latin typeface="Consolas"/>
              <a:cs typeface="+mn-c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b-NO" sz="1200" b="1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200" b="1" dirty="0">
                <a:solidFill>
                  <a:srgbClr val="073642"/>
                </a:solidFill>
                <a:latin typeface="Consolas"/>
              </a:rPr>
              <a:t>@</a:t>
            </a:r>
            <a:r>
              <a:rPr lang="nb-NO" sz="1200" b="1" dirty="0" err="1" smtClean="0">
                <a:solidFill>
                  <a:srgbClr val="073642"/>
                </a:solidFill>
                <a:latin typeface="Consolas"/>
              </a:rPr>
              <a:t>Override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/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 User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[] </a:t>
            </a:r>
            <a:r>
              <a:rPr lang="nb-NO" sz="1200" b="1" dirty="0" err="1">
                <a:solidFill>
                  <a:srgbClr val="268BD2"/>
                </a:solidFill>
                <a:latin typeface="Consolas"/>
                <a:cs typeface="+mn-cs"/>
              </a:rPr>
              <a:t>getUsers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() {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    </a:t>
            </a:r>
            <a:r>
              <a:rPr lang="nb-NO" sz="1200" b="1" dirty="0" err="1">
                <a:solidFill>
                  <a:srgbClr val="859900"/>
                </a:solidFill>
                <a:latin typeface="Consolas"/>
                <a:cs typeface="+mn-cs"/>
              </a:rPr>
              <a:t>return</a:t>
            </a:r>
            <a:r>
              <a:rPr lang="nb-NO" sz="1200" b="1" dirty="0">
                <a:solidFill>
                  <a:srgbClr val="859900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users</a:t>
            </a:r>
            <a:r>
              <a:rPr lang="nb-NO" sz="1200" b="1" dirty="0" err="1">
                <a:solidFill>
                  <a:srgbClr val="859900"/>
                </a:solidFill>
                <a:latin typeface="Consolas"/>
                <a:cs typeface="+mn-cs"/>
              </a:rPr>
              <a:t>.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ToArray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();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}   </a:t>
            </a:r>
            <a:endParaRPr lang="nb-NO" sz="1200" b="1" dirty="0" smtClean="0">
              <a:solidFill>
                <a:prstClr val="black"/>
              </a:solidFill>
              <a:latin typeface="Consolas"/>
              <a:cs typeface="+mn-c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/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sz="1200" b="1" dirty="0">
                <a:solidFill>
                  <a:srgbClr val="93A1A1"/>
                </a:solidFill>
                <a:latin typeface="Consolas"/>
                <a:cs typeface="+mn-cs"/>
              </a:rPr>
              <a:t>// </a:t>
            </a:r>
            <a:r>
              <a:rPr lang="nb-NO" sz="1200" b="1" dirty="0" smtClean="0">
                <a:solidFill>
                  <a:srgbClr val="93A1A1"/>
                </a:solidFill>
                <a:latin typeface="Consolas"/>
                <a:cs typeface="+mn-cs"/>
              </a:rPr>
              <a:t>Ikke i </a:t>
            </a:r>
            <a:r>
              <a:rPr lang="nb-NO" sz="1200" b="1" dirty="0" err="1" smtClean="0">
                <a:solidFill>
                  <a:srgbClr val="93A1A1"/>
                </a:solidFill>
                <a:latin typeface="Consolas"/>
                <a:cs typeface="+mn-cs"/>
              </a:rPr>
              <a:t>interfacet</a:t>
            </a:r>
            <a:r>
              <a:rPr lang="nb-NO" sz="1200" b="1" dirty="0" smtClean="0">
                <a:solidFill>
                  <a:srgbClr val="93A1A1"/>
                </a:solidFill>
                <a:latin typeface="Consolas"/>
                <a:cs typeface="+mn-cs"/>
              </a:rPr>
              <a:t>, </a:t>
            </a:r>
            <a:r>
              <a:rPr lang="nb-NO" sz="1200" b="1" dirty="0">
                <a:solidFill>
                  <a:srgbClr val="93A1A1"/>
                </a:solidFill>
                <a:latin typeface="Consolas"/>
                <a:cs typeface="+mn-cs"/>
              </a:rPr>
              <a:t>men </a:t>
            </a:r>
            <a:r>
              <a:rPr lang="nb-NO" sz="1200" b="1" dirty="0" smtClean="0">
                <a:solidFill>
                  <a:srgbClr val="93A1A1"/>
                </a:solidFill>
                <a:latin typeface="Consolas"/>
                <a:cs typeface="+mn-cs"/>
              </a:rPr>
              <a:t>gjør </a:t>
            </a:r>
            <a:r>
              <a:rPr lang="nb-NO" sz="1200" b="1" dirty="0">
                <a:solidFill>
                  <a:srgbClr val="93A1A1"/>
                </a:solidFill>
                <a:latin typeface="Consolas"/>
                <a:cs typeface="+mn-cs"/>
              </a:rPr>
              <a:t>at vi kan legge til data i stubben</a:t>
            </a:r>
            <a:br>
              <a:rPr lang="nb-NO" sz="1200" b="1" dirty="0">
                <a:solidFill>
                  <a:srgbClr val="93A1A1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srgbClr val="93A1A1"/>
                </a:solidFill>
                <a:latin typeface="Consolas"/>
                <a:cs typeface="+mn-cs"/>
              </a:rPr>
              <a:t>    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srgbClr val="073642"/>
                </a:solidFill>
                <a:latin typeface="Consolas"/>
                <a:cs typeface="+mn-cs"/>
              </a:rPr>
              <a:t>void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sz="1200" b="1" dirty="0" err="1">
                <a:solidFill>
                  <a:srgbClr val="268BD2"/>
                </a:solidFill>
                <a:latin typeface="Consolas"/>
                <a:cs typeface="+mn-cs"/>
              </a:rPr>
              <a:t>addUser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(</a:t>
            </a:r>
            <a:r>
              <a:rPr lang="nb-NO" sz="1200" b="1" dirty="0">
                <a:solidFill>
                  <a:srgbClr val="073642"/>
                </a:solidFill>
                <a:latin typeface="Consolas"/>
                <a:cs typeface="+mn-cs"/>
              </a:rPr>
              <a:t>User </a:t>
            </a:r>
            <a:r>
              <a:rPr lang="nb-NO" sz="1200" b="1" dirty="0" err="1">
                <a:solidFill>
                  <a:prstClr val="black"/>
                </a:solidFill>
                <a:latin typeface="Consolas"/>
                <a:cs typeface="+mn-cs"/>
              </a:rPr>
              <a:t>userToAdd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) {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    </a:t>
            </a:r>
            <a:r>
              <a:rPr lang="nb-NO" sz="1200" b="1" dirty="0" err="1">
                <a:solidFill>
                  <a:prstClr val="black"/>
                </a:solidFill>
                <a:latin typeface="Consolas"/>
                <a:cs typeface="+mn-cs"/>
              </a:rPr>
              <a:t>users</a:t>
            </a:r>
            <a:r>
              <a:rPr lang="nb-NO" sz="1200" b="1" dirty="0" err="1">
                <a:solidFill>
                  <a:srgbClr val="859900"/>
                </a:solidFill>
                <a:latin typeface="Consolas"/>
                <a:cs typeface="+mn-cs"/>
              </a:rPr>
              <a:t>.</a:t>
            </a:r>
            <a:r>
              <a:rPr lang="nb-NO" sz="1200" b="1" dirty="0" err="1">
                <a:solidFill>
                  <a:prstClr val="black"/>
                </a:solidFill>
                <a:latin typeface="Consolas"/>
                <a:cs typeface="+mn-cs"/>
              </a:rPr>
              <a:t>add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(</a:t>
            </a:r>
            <a:r>
              <a:rPr lang="nb-NO" sz="1200" b="1" dirty="0" err="1">
                <a:solidFill>
                  <a:prstClr val="black"/>
                </a:solidFill>
                <a:latin typeface="Consolas"/>
                <a:cs typeface="+mn-cs"/>
              </a:rPr>
              <a:t>user</a:t>
            </a: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);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  <a:t>    }</a:t>
            </a:r>
            <a:br>
              <a:rPr lang="nb-NO" sz="1200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sz="1200" b="1" dirty="0" smtClean="0">
                <a:solidFill>
                  <a:prstClr val="black"/>
                </a:solidFill>
                <a:latin typeface="Consolas"/>
                <a:cs typeface="+mn-cs"/>
              </a:rPr>
              <a:t>}</a:t>
            </a:r>
            <a:endParaRPr lang="nb-NO" sz="12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056100" cy="261610"/>
          </a:xfrm>
        </p:spPr>
        <p:txBody>
          <a:bodyPr/>
          <a:lstStyle/>
          <a:p>
            <a:r>
              <a:rPr lang="nb-NO" dirty="0" smtClean="0"/>
              <a:t>Kodeeksempel</a:t>
            </a:r>
            <a:endParaRPr lang="nb-NO" dirty="0"/>
          </a:p>
        </p:txBody>
      </p:sp>
      <p:sp>
        <p:nvSpPr>
          <p:cNvPr id="4" name="Rectangle 3"/>
          <p:cNvSpPr/>
          <p:nvPr/>
        </p:nvSpPr>
        <p:spPr>
          <a:xfrm>
            <a:off x="0" y="2612571"/>
            <a:ext cx="9052560" cy="2416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22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idx="1"/>
          </p:nvPr>
        </p:nvSpPr>
        <p:spPr>
          <a:xfrm>
            <a:off x="376446" y="804739"/>
            <a:ext cx="6586058" cy="39568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nb-NO" sz="3200" dirty="0" smtClean="0"/>
              <a:t>En </a:t>
            </a:r>
            <a:r>
              <a:rPr lang="nb-NO" sz="3200" b="1" dirty="0" err="1" smtClean="0"/>
              <a:t>mock</a:t>
            </a:r>
            <a:r>
              <a:rPr lang="nb-NO" sz="3200" b="1" dirty="0" smtClean="0"/>
              <a:t> </a:t>
            </a:r>
            <a:r>
              <a:rPr lang="nb-NO" sz="3200" dirty="0" smtClean="0"/>
              <a:t>er på mange måter </a:t>
            </a:r>
            <a:r>
              <a:rPr lang="nb-NO" sz="3200" u="sng" dirty="0" smtClean="0"/>
              <a:t>lik en </a:t>
            </a:r>
            <a:r>
              <a:rPr lang="nb-NO" sz="3200" u="sng" dirty="0" err="1" smtClean="0"/>
              <a:t>stub</a:t>
            </a:r>
            <a:r>
              <a:rPr lang="nb-NO" sz="3200" dirty="0" smtClean="0"/>
              <a:t>, men den </a:t>
            </a:r>
            <a:r>
              <a:rPr lang="nb-NO" sz="3200" b="1" dirty="0" smtClean="0"/>
              <a:t>lar deg sjekke hva som har skjedd  i etterkant</a:t>
            </a:r>
          </a:p>
          <a:p>
            <a:endParaRPr lang="nb-NO" sz="1800" dirty="0" smtClean="0">
              <a:solidFill>
                <a:srgbClr val="000000"/>
              </a:solidFill>
            </a:endParaRPr>
          </a:p>
          <a:p>
            <a:r>
              <a:rPr lang="nb-NO" sz="1800" dirty="0" smtClean="0">
                <a:solidFill>
                  <a:srgbClr val="000000"/>
                </a:solidFill>
              </a:rPr>
              <a:t>Husker hvilke metoder som ble kalt, hvilke parametere som kom inn og hvor mange gang metoden ble kalt.</a:t>
            </a:r>
            <a:endParaRPr lang="nb-NO" dirty="0" smtClean="0"/>
          </a:p>
        </p:txBody>
      </p:sp>
      <p:sp>
        <p:nvSpPr>
          <p:cNvPr id="4" name="Oval 3"/>
          <p:cNvSpPr/>
          <p:nvPr/>
        </p:nvSpPr>
        <p:spPr>
          <a:xfrm>
            <a:off x="7196162" y="556545"/>
            <a:ext cx="1425657" cy="142565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i="1" smtClean="0">
                <a:solidFill>
                  <a:schemeClr val="bg1"/>
                </a:solidFill>
              </a:rPr>
              <a:t>Mock</a:t>
            </a:r>
            <a:endParaRPr lang="en-US" sz="24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538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048233" cy="261610"/>
          </a:xfrm>
        </p:spPr>
        <p:txBody>
          <a:bodyPr/>
          <a:lstStyle/>
          <a:p>
            <a:r>
              <a:rPr lang="en-US" dirty="0" err="1" smtClean="0"/>
              <a:t>Hvem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dere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Placeholder 3" descr="60.pn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9" b="139"/>
          <a:stretch>
            <a:fillRect/>
          </a:stretch>
        </p:blipFill>
        <p:spPr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9101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idx="4294967295"/>
          </p:nvPr>
        </p:nvSpPr>
        <p:spPr>
          <a:xfrm>
            <a:off x="349567" y="295275"/>
            <a:ext cx="8353425" cy="395605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interface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srgbClr val="268BD2"/>
                </a:solidFill>
                <a:latin typeface="Consolas"/>
                <a:cs typeface="+mn-cs"/>
              </a:rPr>
              <a:t>EmailSender</a:t>
            </a:r>
            <a:r>
              <a:rPr lang="nb-NO" b="1" dirty="0">
                <a:solidFill>
                  <a:srgbClr val="268BD2"/>
                </a:solidFill>
                <a:latin typeface="Consolas"/>
                <a:cs typeface="+mn-cs"/>
              </a:rPr>
              <a:t> 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{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void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b="1" dirty="0">
                <a:solidFill>
                  <a:srgbClr val="268BD2"/>
                </a:solidFill>
                <a:latin typeface="Consolas"/>
                <a:cs typeface="+mn-cs"/>
              </a:rPr>
              <a:t>send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();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 smtClean="0">
                <a:solidFill>
                  <a:prstClr val="black"/>
                </a:solidFill>
                <a:latin typeface="Consolas"/>
                <a:cs typeface="+mn-cs"/>
              </a:rPr>
              <a:t>}</a:t>
            </a:r>
            <a:br>
              <a:rPr lang="nb-NO" b="1" dirty="0" smtClean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/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class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srgbClr val="268BD2"/>
                </a:solidFill>
                <a:latin typeface="Consolas"/>
                <a:cs typeface="+mn-cs"/>
              </a:rPr>
              <a:t>RegistrationController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/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 smtClean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b="1" dirty="0" err="1">
                <a:solidFill>
                  <a:srgbClr val="268BD2"/>
                </a:solidFill>
                <a:latin typeface="Consolas"/>
              </a:rPr>
              <a:t>EmailSender</a:t>
            </a:r>
            <a:r>
              <a:rPr lang="nb-NO" b="1" dirty="0">
                <a:solidFill>
                  <a:srgbClr val="268BD2"/>
                </a:solidFill>
                <a:latin typeface="Consolas"/>
              </a:rPr>
              <a:t> </a:t>
            </a:r>
            <a:r>
              <a:rPr lang="nb-NO" b="1" dirty="0" err="1" smtClean="0">
                <a:solidFill>
                  <a:prstClr val="black"/>
                </a:solidFill>
                <a:latin typeface="Consolas"/>
                <a:cs typeface="+mn-cs"/>
              </a:rPr>
              <a:t>emailSender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; </a:t>
            </a:r>
            <a:r>
              <a:rPr lang="nb-NO" b="1" dirty="0">
                <a:solidFill>
                  <a:srgbClr val="93A1A1"/>
                </a:solidFill>
                <a:latin typeface="Consolas"/>
                <a:cs typeface="+mn-cs"/>
              </a:rPr>
              <a:t>// Instansen settes f.eks. i konstruktøren    </a:t>
            </a:r>
            <a:endParaRPr lang="nb-NO" b="1" dirty="0" smtClean="0">
              <a:solidFill>
                <a:srgbClr val="93A1A1"/>
              </a:solidFill>
              <a:latin typeface="Consolas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nb-NO" b="1" dirty="0">
                <a:solidFill>
                  <a:srgbClr val="93A1A1"/>
                </a:solidFill>
                <a:latin typeface="Consolas"/>
                <a:cs typeface="+mn-cs"/>
              </a:rPr>
              <a:t> </a:t>
            </a:r>
            <a:r>
              <a:rPr lang="nb-NO" b="1" dirty="0" smtClean="0">
                <a:solidFill>
                  <a:srgbClr val="93A1A1"/>
                </a:solidFill>
                <a:latin typeface="Consolas"/>
                <a:cs typeface="+mn-cs"/>
              </a:rPr>
              <a:t>   </a:t>
            </a:r>
            <a:r>
              <a:rPr lang="nb-NO" b="1" dirty="0" err="1" smtClean="0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b="1" dirty="0" smtClean="0">
                <a:solidFill>
                  <a:prstClr val="black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prstClr val="black"/>
                </a:solidFill>
                <a:latin typeface="Consolas"/>
                <a:cs typeface="+mn-cs"/>
              </a:rPr>
              <a:t>void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prstClr val="black"/>
                </a:solidFill>
                <a:latin typeface="Consolas"/>
                <a:cs typeface="+mn-cs"/>
              </a:rPr>
              <a:t>PerformRegistration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(...)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       </a:t>
            </a:r>
            <a:r>
              <a:rPr lang="nb-NO" b="1" dirty="0">
                <a:solidFill>
                  <a:srgbClr val="93A1A1"/>
                </a:solidFill>
                <a:latin typeface="Consolas"/>
                <a:cs typeface="+mn-cs"/>
              </a:rPr>
              <a:t>// Registrer brukeren etc</a:t>
            </a:r>
            <a:r>
              <a:rPr lang="nb-NO" b="1" dirty="0" smtClean="0">
                <a:solidFill>
                  <a:srgbClr val="93A1A1"/>
                </a:solidFill>
                <a:latin typeface="Consolas"/>
                <a:cs typeface="+mn-cs"/>
              </a:rPr>
              <a:t>.</a:t>
            </a:r>
            <a:br>
              <a:rPr lang="nb-NO" b="1" dirty="0" smtClean="0">
                <a:solidFill>
                  <a:srgbClr val="93A1A1"/>
                </a:solidFill>
                <a:latin typeface="Consolas"/>
                <a:cs typeface="+mn-cs"/>
              </a:rPr>
            </a:br>
            <a:r>
              <a:rPr lang="nb-NO" b="1" dirty="0" smtClean="0">
                <a:solidFill>
                  <a:srgbClr val="93A1A1"/>
                </a:solidFill>
                <a:latin typeface="Consolas"/>
                <a:cs typeface="+mn-cs"/>
              </a:rPr>
              <a:t>        </a:t>
            </a:r>
            <a:r>
              <a:rPr lang="nb-NO" b="1" dirty="0" err="1" smtClean="0">
                <a:solidFill>
                  <a:srgbClr val="268BD2"/>
                </a:solidFill>
                <a:latin typeface="Consolas"/>
              </a:rPr>
              <a:t>if</a:t>
            </a:r>
            <a:r>
              <a:rPr lang="nb-NO" b="1" dirty="0" smtClean="0">
                <a:solidFill>
                  <a:srgbClr val="268BD2"/>
                </a:solidFill>
                <a:latin typeface="Consolas"/>
              </a:rPr>
              <a:t> </a:t>
            </a:r>
            <a:r>
              <a:rPr lang="nb-NO" b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b="1" dirty="0" err="1" smtClean="0">
                <a:solidFill>
                  <a:prstClr val="black"/>
                </a:solidFill>
                <a:latin typeface="Consolas"/>
              </a:rPr>
              <a:t>wantEmail</a:t>
            </a:r>
            <a:r>
              <a:rPr lang="nb-NO" b="1" dirty="0" smtClean="0">
                <a:solidFill>
                  <a:prstClr val="black"/>
                </a:solidFill>
                <a:latin typeface="Consolas"/>
              </a:rPr>
              <a:t>) </a:t>
            </a:r>
            <a:r>
              <a:rPr lang="nb-NO" b="1" dirty="0" smtClean="0">
                <a:solidFill>
                  <a:srgbClr val="93A1A1"/>
                </a:solidFill>
                <a:latin typeface="Consolas"/>
                <a:cs typeface="+mn-cs"/>
              </a:rPr>
              <a:t/>
            </a:r>
            <a:br>
              <a:rPr lang="nb-NO" b="1" dirty="0" smtClean="0">
                <a:solidFill>
                  <a:srgbClr val="93A1A1"/>
                </a:solidFill>
                <a:latin typeface="Consolas"/>
                <a:cs typeface="+mn-cs"/>
              </a:rPr>
            </a:br>
            <a:r>
              <a:rPr lang="nb-NO" b="1" dirty="0" smtClean="0">
                <a:solidFill>
                  <a:prstClr val="black"/>
                </a:solidFill>
                <a:latin typeface="Consolas"/>
                <a:cs typeface="+mn-cs"/>
              </a:rPr>
              <a:t>            </a:t>
            </a:r>
            <a:r>
              <a:rPr lang="nb-NO" b="1" dirty="0" err="1" smtClean="0">
                <a:solidFill>
                  <a:prstClr val="black"/>
                </a:solidFill>
                <a:latin typeface="Consolas"/>
                <a:cs typeface="+mn-cs"/>
              </a:rPr>
              <a:t>this.emailSender.send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();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   }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 smtClean="0">
                <a:solidFill>
                  <a:prstClr val="black"/>
                </a:solidFill>
                <a:latin typeface="Consolas"/>
                <a:cs typeface="+mn-cs"/>
              </a:rPr>
              <a:t>}</a:t>
            </a:r>
            <a:br>
              <a:rPr lang="nb-NO" b="1" dirty="0" smtClean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/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class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srgbClr val="268BD2"/>
                </a:solidFill>
                <a:latin typeface="Consolas"/>
                <a:cs typeface="+mn-cs"/>
              </a:rPr>
              <a:t>EmailSenderMock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: </a:t>
            </a:r>
            <a:r>
              <a:rPr lang="nb-NO" b="1" dirty="0" err="1">
                <a:solidFill>
                  <a:prstClr val="black"/>
                </a:solidFill>
                <a:latin typeface="Consolas"/>
                <a:cs typeface="+mn-cs"/>
              </a:rPr>
              <a:t>EmailSender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{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prstClr val="black"/>
                </a:solidFill>
                <a:latin typeface="Consolas"/>
                <a:cs typeface="+mn-cs"/>
              </a:rPr>
              <a:t>bool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prstClr val="black"/>
                </a:solidFill>
                <a:latin typeface="Consolas"/>
                <a:cs typeface="+mn-cs"/>
              </a:rPr>
              <a:t>hasSentEmail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</a:t>
            </a:r>
            <a:r>
              <a:rPr lang="nb-NO" b="1" dirty="0">
                <a:solidFill>
                  <a:srgbClr val="859900"/>
                </a:solidFill>
                <a:latin typeface="Consolas"/>
                <a:cs typeface="+mn-cs"/>
              </a:rPr>
              <a:t>= </a:t>
            </a:r>
            <a:r>
              <a:rPr lang="nb-NO" b="1" dirty="0">
                <a:solidFill>
                  <a:srgbClr val="B58900"/>
                </a:solidFill>
                <a:latin typeface="Consolas"/>
                <a:cs typeface="+mn-cs"/>
              </a:rPr>
              <a:t>false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;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/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@</a:t>
            </a: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Override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/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   </a:t>
            </a: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public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b="1" dirty="0" err="1">
                <a:solidFill>
                  <a:srgbClr val="073642"/>
                </a:solidFill>
                <a:latin typeface="Consolas"/>
                <a:cs typeface="+mn-cs"/>
              </a:rPr>
              <a:t>void</a:t>
            </a:r>
            <a:r>
              <a:rPr lang="nb-NO" b="1" dirty="0">
                <a:solidFill>
                  <a:srgbClr val="073642"/>
                </a:solidFill>
                <a:latin typeface="Consolas"/>
                <a:cs typeface="+mn-cs"/>
              </a:rPr>
              <a:t> </a:t>
            </a:r>
            <a:r>
              <a:rPr lang="nb-NO" b="1" dirty="0">
                <a:solidFill>
                  <a:srgbClr val="268BD2"/>
                </a:solidFill>
                <a:latin typeface="Consolas"/>
                <a:cs typeface="+mn-cs"/>
              </a:rPr>
              <a:t>send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() {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       </a:t>
            </a:r>
            <a:r>
              <a:rPr lang="nb-NO" b="1" dirty="0" err="1">
                <a:solidFill>
                  <a:prstClr val="black"/>
                </a:solidFill>
                <a:latin typeface="Consolas"/>
                <a:cs typeface="+mn-cs"/>
              </a:rPr>
              <a:t>hasSentEmail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</a:t>
            </a:r>
            <a:r>
              <a:rPr lang="nb-NO" b="1" dirty="0">
                <a:solidFill>
                  <a:srgbClr val="859900"/>
                </a:solidFill>
                <a:latin typeface="Consolas"/>
                <a:cs typeface="+mn-cs"/>
              </a:rPr>
              <a:t>= </a:t>
            </a:r>
            <a:r>
              <a:rPr lang="nb-NO" b="1" dirty="0">
                <a:solidFill>
                  <a:srgbClr val="B58900"/>
                </a:solidFill>
                <a:latin typeface="Consolas"/>
                <a:cs typeface="+mn-cs"/>
              </a:rPr>
              <a:t>true</a:t>
            </a: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;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    }</a:t>
            </a:r>
            <a:b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</a:br>
            <a:r>
              <a:rPr lang="nb-NO" b="1" dirty="0">
                <a:solidFill>
                  <a:prstClr val="black"/>
                </a:solidFill>
                <a:latin typeface="Consolas"/>
                <a:cs typeface="+mn-cs"/>
              </a:rPr>
              <a:t>}</a:t>
            </a:r>
            <a:endParaRPr lang="nb-NO" sz="16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082835"/>
            <a:ext cx="9052560" cy="1907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075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b="1" dirty="0" smtClean="0"/>
              <a:t>Vanlig å bruke rammeverk</a:t>
            </a:r>
          </a:p>
          <a:p>
            <a:endParaRPr lang="nb-NO" sz="1800" dirty="0"/>
          </a:p>
          <a:p>
            <a:r>
              <a:rPr lang="nb-NO" sz="1800" i="1" dirty="0" err="1" smtClean="0"/>
              <a:t>Mockito</a:t>
            </a:r>
            <a:endParaRPr lang="nb-NO" sz="1800" dirty="0" smtClean="0"/>
          </a:p>
          <a:p>
            <a:endParaRPr lang="nb-NO" sz="1800" dirty="0"/>
          </a:p>
          <a:p>
            <a:r>
              <a:rPr lang="nb-NO" sz="1800" i="1" dirty="0" err="1" smtClean="0"/>
              <a:t>FakeItEasy</a:t>
            </a:r>
            <a:r>
              <a:rPr lang="nb-NO" sz="1800" i="1" dirty="0" smtClean="0"/>
              <a:t> </a:t>
            </a:r>
            <a:r>
              <a:rPr lang="nb-NO" sz="1800" dirty="0" smtClean="0"/>
              <a:t>er populært blant .NET-utviklere</a:t>
            </a:r>
          </a:p>
          <a:p>
            <a:endParaRPr lang="nb-NO" sz="1800" dirty="0"/>
          </a:p>
          <a:p>
            <a:r>
              <a:rPr lang="nb-NO" sz="1800" dirty="0" smtClean="0"/>
              <a:t>Håndskrevne varianter fungerer ofte bra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Rammeverk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37840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628568" y="645310"/>
            <a:ext cx="2778964" cy="27789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i="1" dirty="0" err="1" smtClean="0">
                <a:solidFill>
                  <a:schemeClr val="tx1"/>
                </a:solidFill>
              </a:rPr>
              <a:t>Koding</a:t>
            </a:r>
            <a:r>
              <a:rPr lang="en-US" sz="2800" i="1" dirty="0" smtClean="0">
                <a:solidFill>
                  <a:schemeClr val="tx1"/>
                </a:solidFill>
              </a:rPr>
              <a:t>!</a:t>
            </a:r>
            <a:endParaRPr lang="en-US" sz="2800" i="1" dirty="0">
              <a:solidFill>
                <a:schemeClr val="tx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642912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138" y="293688"/>
            <a:ext cx="8210550" cy="3552825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3700660" cy="261610"/>
          </a:xfrm>
        </p:spPr>
        <p:txBody>
          <a:bodyPr/>
          <a:lstStyle/>
          <a:p>
            <a:r>
              <a:rPr lang="en-US" dirty="0" smtClean="0"/>
              <a:t>Enterprise bowling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833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gjenbruke</a:t>
            </a:r>
            <a:r>
              <a:rPr lang="en-US" dirty="0" smtClean="0"/>
              <a:t> </a:t>
            </a:r>
            <a:r>
              <a:rPr lang="en-US" dirty="0" err="1" smtClean="0"/>
              <a:t>koden</a:t>
            </a:r>
            <a:r>
              <a:rPr lang="en-US" dirty="0" smtClean="0"/>
              <a:t> </a:t>
            </a:r>
            <a:r>
              <a:rPr lang="en-US" dirty="0" err="1" smtClean="0"/>
              <a:t>dere</a:t>
            </a:r>
            <a:r>
              <a:rPr lang="en-US" dirty="0" smtClean="0"/>
              <a:t> </a:t>
            </a:r>
            <a:r>
              <a:rPr lang="en-US" dirty="0" err="1" smtClean="0"/>
              <a:t>allerede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skrevet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kunne</a:t>
            </a:r>
            <a:r>
              <a:rPr lang="en-US" dirty="0" smtClean="0"/>
              <a:t> </a:t>
            </a:r>
            <a:r>
              <a:rPr lang="en-US" dirty="0" err="1" smtClean="0"/>
              <a:t>håndtere</a:t>
            </a:r>
            <a:r>
              <a:rPr lang="en-US" dirty="0" smtClean="0"/>
              <a:t> </a:t>
            </a:r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spillere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kunne</a:t>
            </a:r>
            <a:r>
              <a:rPr lang="en-US" dirty="0" smtClean="0"/>
              <a:t> </a:t>
            </a:r>
            <a:r>
              <a:rPr lang="en-US" dirty="0" err="1" smtClean="0"/>
              <a:t>holde</a:t>
            </a:r>
            <a:r>
              <a:rPr lang="en-US" dirty="0" smtClean="0"/>
              <a:t> </a:t>
            </a:r>
            <a:r>
              <a:rPr lang="en-US" dirty="0" err="1" smtClean="0"/>
              <a:t>rede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high-score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kunne</a:t>
            </a:r>
            <a:r>
              <a:rPr lang="en-US" dirty="0" smtClean="0"/>
              <a:t> vise </a:t>
            </a:r>
            <a:r>
              <a:rPr lang="en-US" dirty="0" err="1" smtClean="0"/>
              <a:t>stillingen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en </a:t>
            </a:r>
            <a:r>
              <a:rPr lang="en-US" dirty="0" err="1" smtClean="0"/>
              <a:t>skjerm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Et team </a:t>
            </a:r>
            <a:r>
              <a:rPr lang="en-US" dirty="0" err="1" smtClean="0"/>
              <a:t>fra</a:t>
            </a:r>
            <a:r>
              <a:rPr lang="en-US" dirty="0" smtClean="0"/>
              <a:t> India lager </a:t>
            </a:r>
            <a:r>
              <a:rPr lang="en-US" dirty="0" err="1" smtClean="0"/>
              <a:t>databaseintegrasjonen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Et team </a:t>
            </a:r>
            <a:r>
              <a:rPr lang="en-US" dirty="0" err="1" smtClean="0"/>
              <a:t>fra</a:t>
            </a:r>
            <a:r>
              <a:rPr lang="en-US" dirty="0" smtClean="0"/>
              <a:t> Latvia lager en </a:t>
            </a:r>
            <a:r>
              <a:rPr lang="en-US" dirty="0" err="1" smtClean="0"/>
              <a:t>grafisk</a:t>
            </a:r>
            <a:r>
              <a:rPr lang="en-US" dirty="0" smtClean="0"/>
              <a:t> </a:t>
            </a:r>
            <a:r>
              <a:rPr lang="en-US" dirty="0" err="1" smtClean="0"/>
              <a:t>visualiseringen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Kunden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utviklere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sy</a:t>
            </a:r>
            <a:r>
              <a:rPr lang="en-US" dirty="0" smtClean="0"/>
              <a:t> </a:t>
            </a:r>
            <a:r>
              <a:rPr lang="en-US" dirty="0" err="1" smtClean="0"/>
              <a:t>sammen</a:t>
            </a:r>
            <a:r>
              <a:rPr lang="en-US" dirty="0" smtClean="0"/>
              <a:t> </a:t>
            </a:r>
            <a:r>
              <a:rPr lang="en-US" dirty="0" err="1" smtClean="0"/>
              <a:t>systemet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Trenger</a:t>
            </a:r>
            <a:r>
              <a:rPr lang="en-US" dirty="0" smtClean="0"/>
              <a:t> en del </a:t>
            </a:r>
            <a:r>
              <a:rPr lang="en-US" dirty="0" err="1" smtClean="0"/>
              <a:t>midlertidige</a:t>
            </a:r>
            <a:r>
              <a:rPr lang="en-US" dirty="0" smtClean="0"/>
              <a:t> </a:t>
            </a:r>
            <a:r>
              <a:rPr lang="en-US" dirty="0" err="1" smtClean="0"/>
              <a:t>implementasjoner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1398629" cy="261610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435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err="1" smtClean="0"/>
              <a:t>Arkitektur</a:t>
            </a:r>
            <a:r>
              <a:rPr lang="en-US" sz="2000" dirty="0" smtClean="0"/>
              <a:t>/design</a:t>
            </a:r>
          </a:p>
          <a:p>
            <a:pPr marL="611188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Husk SOLID-</a:t>
            </a:r>
            <a:r>
              <a:rPr lang="en-US" sz="2000" dirty="0" err="1" smtClean="0"/>
              <a:t>prinsippene</a:t>
            </a:r>
            <a:endParaRPr lang="en-US" sz="2000" dirty="0"/>
          </a:p>
          <a:p>
            <a:pPr marL="611188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err="1" smtClean="0"/>
              <a:t>Lesbar</a:t>
            </a:r>
            <a:r>
              <a:rPr lang="en-US" sz="2000" dirty="0" smtClean="0"/>
              <a:t> </a:t>
            </a:r>
            <a:r>
              <a:rPr lang="en-US" sz="2000" dirty="0" err="1" smtClean="0"/>
              <a:t>kode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err="1" smtClean="0"/>
              <a:t>Lage</a:t>
            </a:r>
            <a:r>
              <a:rPr lang="en-US" sz="2000" dirty="0" smtClean="0"/>
              <a:t> stubs </a:t>
            </a:r>
            <a:r>
              <a:rPr lang="en-US" sz="2000" dirty="0" err="1" smtClean="0"/>
              <a:t>og</a:t>
            </a:r>
            <a:r>
              <a:rPr lang="en-US" sz="2000" dirty="0" smtClean="0"/>
              <a:t> mocks </a:t>
            </a:r>
            <a:r>
              <a:rPr lang="en-US" sz="2000" dirty="0" err="1" smtClean="0"/>
              <a:t>og</a:t>
            </a:r>
            <a:r>
              <a:rPr lang="en-US" sz="2000" dirty="0" smtClean="0"/>
              <a:t> </a:t>
            </a:r>
            <a:r>
              <a:rPr lang="en-US" sz="2000" dirty="0" err="1" smtClean="0"/>
              <a:t>forstå</a:t>
            </a:r>
            <a:r>
              <a:rPr lang="en-US" sz="2000" dirty="0" smtClean="0"/>
              <a:t> </a:t>
            </a:r>
            <a:r>
              <a:rPr lang="en-US" sz="2000" dirty="0" err="1" smtClean="0"/>
              <a:t>deres</a:t>
            </a:r>
            <a:r>
              <a:rPr lang="en-US" sz="2000" dirty="0" smtClean="0"/>
              <a:t> </a:t>
            </a:r>
            <a:r>
              <a:rPr lang="en-US" sz="2000" dirty="0" err="1" smtClean="0"/>
              <a:t>rolle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 testing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err="1" smtClean="0"/>
              <a:t>Isolere</a:t>
            </a:r>
            <a:r>
              <a:rPr lang="en-US" sz="2000" dirty="0" smtClean="0"/>
              <a:t> </a:t>
            </a:r>
            <a:r>
              <a:rPr lang="en-US" sz="2000" dirty="0" err="1" smtClean="0"/>
              <a:t>klasser</a:t>
            </a:r>
            <a:r>
              <a:rPr lang="en-US" sz="2000" dirty="0" smtClean="0"/>
              <a:t> for </a:t>
            </a:r>
            <a:r>
              <a:rPr lang="en-US" sz="2000" b="1" dirty="0" err="1" smtClean="0"/>
              <a:t>enhets</a:t>
            </a:r>
            <a:r>
              <a:rPr lang="en-US" sz="2000" dirty="0" err="1" smtClean="0"/>
              <a:t>testing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err="1" smtClean="0"/>
              <a:t>Avanserte</a:t>
            </a:r>
            <a:r>
              <a:rPr lang="en-US" sz="2000" dirty="0" smtClean="0"/>
              <a:t> </a:t>
            </a:r>
            <a:r>
              <a:rPr lang="en-US" sz="2000" dirty="0" err="1" smtClean="0"/>
              <a:t>teknikker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 Java</a:t>
            </a:r>
          </a:p>
          <a:p>
            <a:pPr marL="611188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Streams </a:t>
            </a:r>
            <a:r>
              <a:rPr lang="en-US" sz="2000" dirty="0" err="1" smtClean="0"/>
              <a:t>og</a:t>
            </a:r>
            <a:r>
              <a:rPr lang="en-US" sz="2000" dirty="0" smtClean="0"/>
              <a:t> </a:t>
            </a:r>
            <a:r>
              <a:rPr lang="en-US" sz="2000" dirty="0" err="1" smtClean="0"/>
              <a:t>abstraksjoner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1775692" cy="261610"/>
          </a:xfrm>
        </p:spPr>
        <p:txBody>
          <a:bodyPr/>
          <a:lstStyle/>
          <a:p>
            <a:r>
              <a:rPr lang="en-US" dirty="0" err="1" smtClean="0"/>
              <a:t>Læringsmål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331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Når</a:t>
            </a:r>
            <a:r>
              <a:rPr lang="en-US" dirty="0" smtClean="0"/>
              <a:t> et spill </a:t>
            </a:r>
            <a:r>
              <a:rPr lang="en-US" dirty="0" err="1" smtClean="0"/>
              <a:t>opprettes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vises et </a:t>
            </a:r>
            <a:r>
              <a:rPr lang="en-US" dirty="0" err="1" smtClean="0"/>
              <a:t>velkomstbilde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Når</a:t>
            </a:r>
            <a:r>
              <a:rPr lang="en-US" dirty="0" smtClean="0"/>
              <a:t> en spiller </a:t>
            </a:r>
            <a:r>
              <a:rPr lang="en-US" dirty="0" err="1" smtClean="0"/>
              <a:t>registreres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annonseres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skjermen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meldingen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inneholde</a:t>
            </a:r>
            <a:r>
              <a:rPr lang="en-US" dirty="0" smtClean="0"/>
              <a:t> </a:t>
            </a:r>
            <a:r>
              <a:rPr lang="en-US" dirty="0" err="1" smtClean="0"/>
              <a:t>spillerens</a:t>
            </a:r>
            <a:r>
              <a:rPr lang="en-US" dirty="0" smtClean="0"/>
              <a:t> </a:t>
            </a:r>
            <a:r>
              <a:rPr lang="en-US" dirty="0" err="1" smtClean="0"/>
              <a:t>navn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Gitt</a:t>
            </a:r>
            <a:r>
              <a:rPr lang="en-US" dirty="0" smtClean="0"/>
              <a:t> at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registrert</a:t>
            </a:r>
            <a:r>
              <a:rPr lang="en-US" dirty="0" smtClean="0"/>
              <a:t> en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spillere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Når</a:t>
            </a:r>
            <a:r>
              <a:rPr lang="en-US" dirty="0" smtClean="0"/>
              <a:t> </a:t>
            </a:r>
            <a:r>
              <a:rPr lang="en-US" dirty="0" err="1" smtClean="0"/>
              <a:t>spillet</a:t>
            </a:r>
            <a:r>
              <a:rPr lang="en-US" dirty="0" smtClean="0"/>
              <a:t> </a:t>
            </a:r>
            <a:r>
              <a:rPr lang="en-US" dirty="0" err="1" smtClean="0"/>
              <a:t>startes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vises en </a:t>
            </a:r>
            <a:r>
              <a:rPr lang="en-US" dirty="0" err="1" smtClean="0"/>
              <a:t>startmelding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Gitt</a:t>
            </a:r>
            <a:r>
              <a:rPr lang="en-US" dirty="0" smtClean="0"/>
              <a:t> at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registrert</a:t>
            </a:r>
            <a:r>
              <a:rPr lang="en-US" dirty="0" smtClean="0"/>
              <a:t> </a:t>
            </a:r>
            <a:r>
              <a:rPr lang="en-US" dirty="0" err="1" smtClean="0"/>
              <a:t>spillere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Når</a:t>
            </a:r>
            <a:r>
              <a:rPr lang="en-US" dirty="0" smtClean="0"/>
              <a:t> </a:t>
            </a:r>
            <a:r>
              <a:rPr lang="en-US" dirty="0" err="1" smtClean="0"/>
              <a:t>spillet</a:t>
            </a:r>
            <a:r>
              <a:rPr lang="en-US" dirty="0" smtClean="0"/>
              <a:t> </a:t>
            </a:r>
            <a:r>
              <a:rPr lang="en-US" dirty="0" err="1" smtClean="0"/>
              <a:t>startes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spillet</a:t>
            </a:r>
            <a:r>
              <a:rPr lang="en-US" dirty="0" smtClean="0"/>
              <a:t> </a:t>
            </a:r>
            <a:r>
              <a:rPr lang="en-US" dirty="0" err="1" smtClean="0"/>
              <a:t>feilet</a:t>
            </a:r>
            <a:r>
              <a:rPr lang="en-US" dirty="0" smtClean="0"/>
              <a:t> med en </a:t>
            </a:r>
            <a:r>
              <a:rPr lang="en-US" dirty="0" err="1" smtClean="0"/>
              <a:t>feilmelding</a:t>
            </a:r>
            <a:r>
              <a:rPr lang="en-US" dirty="0" smtClean="0"/>
              <a:t> (Exception)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Når</a:t>
            </a:r>
            <a:r>
              <a:rPr lang="en-US" dirty="0" smtClean="0"/>
              <a:t> </a:t>
            </a:r>
            <a:r>
              <a:rPr lang="en-US" dirty="0" err="1" smtClean="0"/>
              <a:t>spilleren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gjort</a:t>
            </a:r>
            <a:r>
              <a:rPr lang="en-US" dirty="0" smtClean="0"/>
              <a:t> et </a:t>
            </a:r>
            <a:r>
              <a:rPr lang="en-US" dirty="0" err="1" smtClean="0"/>
              <a:t>kast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en </a:t>
            </a:r>
            <a:r>
              <a:rPr lang="en-US" dirty="0" err="1" smtClean="0"/>
              <a:t>tabell</a:t>
            </a:r>
            <a:r>
              <a:rPr lang="en-US" dirty="0" smtClean="0"/>
              <a:t> med score vises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Når</a:t>
            </a:r>
            <a:r>
              <a:rPr lang="en-US" dirty="0"/>
              <a:t> en spiller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kastet</a:t>
            </a:r>
            <a:r>
              <a:rPr lang="en-US" dirty="0"/>
              <a:t> en strike</a:t>
            </a:r>
            <a:br>
              <a:rPr lang="en-US" dirty="0"/>
            </a:b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skal</a:t>
            </a:r>
            <a:r>
              <a:rPr lang="en-US" dirty="0"/>
              <a:t> en </a:t>
            </a:r>
            <a:r>
              <a:rPr lang="en-US" dirty="0" err="1"/>
              <a:t>plagsom</a:t>
            </a:r>
            <a:r>
              <a:rPr lang="en-US" dirty="0"/>
              <a:t> strike-</a:t>
            </a:r>
            <a:r>
              <a:rPr lang="en-US" dirty="0" err="1"/>
              <a:t>animasjon</a:t>
            </a:r>
            <a:r>
              <a:rPr lang="en-US" dirty="0"/>
              <a:t> vises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Når</a:t>
            </a:r>
            <a:r>
              <a:rPr lang="en-US" dirty="0"/>
              <a:t> en spiller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kastet</a:t>
            </a:r>
            <a:r>
              <a:rPr lang="en-US" dirty="0" smtClean="0"/>
              <a:t> en spare</a:t>
            </a:r>
            <a:br>
              <a:rPr lang="en-US" dirty="0" smtClean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en </a:t>
            </a:r>
            <a:r>
              <a:rPr lang="en-US" dirty="0" err="1" smtClean="0"/>
              <a:t>flau</a:t>
            </a:r>
            <a:r>
              <a:rPr lang="en-US" dirty="0" smtClean="0"/>
              <a:t> spare-</a:t>
            </a:r>
            <a:r>
              <a:rPr lang="en-US" dirty="0" err="1" smtClean="0"/>
              <a:t>animasjon</a:t>
            </a:r>
            <a:r>
              <a:rPr lang="en-US" dirty="0" smtClean="0"/>
              <a:t> vises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Når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spillerene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kastet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sine </a:t>
            </a:r>
            <a:r>
              <a:rPr lang="en-US" dirty="0" err="1" smtClean="0"/>
              <a:t>kast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vises en </a:t>
            </a:r>
            <a:r>
              <a:rPr lang="en-US" dirty="0" err="1" smtClean="0"/>
              <a:t>avsluttningsmelding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u="sng" dirty="0" err="1" smtClean="0"/>
              <a:t>Og</a:t>
            </a:r>
            <a:r>
              <a:rPr lang="en-US" u="sng" dirty="0" smtClean="0"/>
              <a:t> high-score </a:t>
            </a:r>
            <a:r>
              <a:rPr lang="en-US" u="sng" dirty="0" err="1" smtClean="0"/>
              <a:t>skal</a:t>
            </a:r>
            <a:r>
              <a:rPr lang="en-US" u="sng" dirty="0" smtClean="0"/>
              <a:t> </a:t>
            </a:r>
            <a:r>
              <a:rPr lang="en-US" u="sng" dirty="0" err="1" smtClean="0"/>
              <a:t>oppdateres</a:t>
            </a:r>
            <a:endParaRPr lang="en-US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Når</a:t>
            </a:r>
            <a:r>
              <a:rPr lang="en-US" dirty="0" smtClean="0"/>
              <a:t> et </a:t>
            </a:r>
            <a:r>
              <a:rPr lang="en-US" dirty="0" err="1" smtClean="0"/>
              <a:t>kast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gjort</a:t>
            </a:r>
            <a:r>
              <a:rPr lang="en-US" dirty="0" smtClean="0"/>
              <a:t> for en </a:t>
            </a:r>
            <a:r>
              <a:rPr lang="en-US" dirty="0" err="1" smtClean="0"/>
              <a:t>ureg</a:t>
            </a:r>
            <a:r>
              <a:rPr lang="en-US" dirty="0" smtClean="0"/>
              <a:t>. spiller </a:t>
            </a:r>
            <a:br>
              <a:rPr lang="en-US" dirty="0" smtClean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spillet</a:t>
            </a:r>
            <a:r>
              <a:rPr lang="en-US" dirty="0" smtClean="0"/>
              <a:t> </a:t>
            </a:r>
            <a:r>
              <a:rPr lang="en-US" dirty="0" err="1" smtClean="0"/>
              <a:t>feile</a:t>
            </a:r>
            <a:r>
              <a:rPr lang="en-US" dirty="0" smtClean="0"/>
              <a:t> med en </a:t>
            </a:r>
            <a:r>
              <a:rPr lang="en-US" dirty="0" err="1" smtClean="0"/>
              <a:t>feilmelding</a:t>
            </a:r>
            <a:r>
              <a:rPr lang="en-US" dirty="0" smtClean="0"/>
              <a:t> (Exception)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Krav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770" y="613804"/>
            <a:ext cx="184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BowlingGame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003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Gitt</a:t>
            </a:r>
            <a:r>
              <a:rPr lang="en-US" dirty="0" smtClean="0"/>
              <a:t> at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finnes</a:t>
            </a:r>
            <a:r>
              <a:rPr lang="en-US" dirty="0" smtClean="0"/>
              <a:t> en </a:t>
            </a:r>
            <a:r>
              <a:rPr lang="en-US" dirty="0" err="1" smtClean="0"/>
              <a:t>modell</a:t>
            </a:r>
            <a:r>
              <a:rPr lang="en-US" dirty="0"/>
              <a:t> </a:t>
            </a:r>
            <a:r>
              <a:rPr lang="en-US" dirty="0" smtClean="0"/>
              <a:t>med et </a:t>
            </a:r>
            <a:r>
              <a:rPr lang="en-US" dirty="0" err="1" smtClean="0"/>
              <a:t>pågående</a:t>
            </a:r>
            <a:r>
              <a:rPr lang="en-US" dirty="0" smtClean="0"/>
              <a:t> spill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Når</a:t>
            </a:r>
            <a:r>
              <a:rPr lang="en-US" dirty="0" smtClean="0"/>
              <a:t> score-</a:t>
            </a:r>
            <a:r>
              <a:rPr lang="en-US" dirty="0" err="1" smtClean="0"/>
              <a:t>tabellen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den vise en </a:t>
            </a:r>
            <a:r>
              <a:rPr lang="en-US" dirty="0" err="1" smtClean="0"/>
              <a:t>tabell</a:t>
            </a:r>
            <a:r>
              <a:rPr lang="en-US" dirty="0" smtClean="0"/>
              <a:t> med en rad per spiller </a:t>
            </a:r>
            <a:r>
              <a:rPr lang="en-US" dirty="0" err="1" smtClean="0"/>
              <a:t>og</a:t>
            </a:r>
            <a:r>
              <a:rPr lang="en-US" dirty="0" smtClean="0"/>
              <a:t> en 21 </a:t>
            </a:r>
            <a:r>
              <a:rPr lang="en-US" dirty="0" err="1" smtClean="0"/>
              <a:t>kolonner</a:t>
            </a:r>
            <a:r>
              <a:rPr lang="en-US" dirty="0" smtClean="0"/>
              <a:t> der </a:t>
            </a:r>
            <a:r>
              <a:rPr lang="en-US" dirty="0" err="1" smtClean="0"/>
              <a:t>foreløpig</a:t>
            </a:r>
            <a:r>
              <a:rPr lang="en-US" dirty="0" smtClean="0"/>
              <a:t> </a:t>
            </a:r>
            <a:r>
              <a:rPr lang="en-US" dirty="0" err="1" smtClean="0"/>
              <a:t>resultat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score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ført</a:t>
            </a:r>
            <a:r>
              <a:rPr lang="en-US" dirty="0" smtClean="0"/>
              <a:t> inn (Se </a:t>
            </a:r>
            <a:r>
              <a:rPr lang="en-US" dirty="0" err="1" smtClean="0"/>
              <a:t>eksempel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filen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Når</a:t>
            </a:r>
            <a:r>
              <a:rPr lang="en-US" dirty="0" smtClean="0"/>
              <a:t> </a:t>
            </a:r>
            <a:r>
              <a:rPr lang="en-US" dirty="0" err="1" smtClean="0"/>
              <a:t>skjermen</a:t>
            </a:r>
            <a:r>
              <a:rPr lang="en-US" dirty="0" smtClean="0"/>
              <a:t> for </a:t>
            </a:r>
            <a:r>
              <a:rPr lang="en-US" dirty="0" err="1" smtClean="0"/>
              <a:t>å</a:t>
            </a:r>
            <a:r>
              <a:rPr lang="en-US" dirty="0" smtClean="0"/>
              <a:t> vise en </a:t>
            </a:r>
            <a:r>
              <a:rPr lang="en-US" dirty="0" err="1" smtClean="0"/>
              <a:t>ny</a:t>
            </a:r>
            <a:r>
              <a:rPr lang="en-US" dirty="0" smtClean="0"/>
              <a:t> spiller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vist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navnet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spilleren</a:t>
            </a:r>
            <a:r>
              <a:rPr lang="en-US" dirty="0" smtClean="0"/>
              <a:t> </a:t>
            </a:r>
            <a:r>
              <a:rPr lang="en-US" dirty="0" err="1" smtClean="0"/>
              <a:t>være</a:t>
            </a:r>
            <a:r>
              <a:rPr lang="en-US" dirty="0" smtClean="0"/>
              <a:t> </a:t>
            </a:r>
            <a:r>
              <a:rPr lang="en-US" dirty="0" err="1" smtClean="0"/>
              <a:t>synlig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skrevet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(</a:t>
            </a:r>
            <a:r>
              <a:rPr lang="en-US" dirty="0" err="1" smtClean="0"/>
              <a:t>Krever</a:t>
            </a:r>
            <a:r>
              <a:rPr lang="en-US" dirty="0" smtClean="0"/>
              <a:t> </a:t>
            </a:r>
            <a:r>
              <a:rPr lang="en-US" dirty="0" err="1" smtClean="0"/>
              <a:t>nok</a:t>
            </a:r>
            <a:r>
              <a:rPr lang="en-US" dirty="0" smtClean="0"/>
              <a:t> at </a:t>
            </a:r>
            <a:r>
              <a:rPr lang="en-US" dirty="0" err="1" smtClean="0"/>
              <a:t>dere</a:t>
            </a:r>
            <a:r>
              <a:rPr lang="en-US" dirty="0" smtClean="0"/>
              <a:t> </a:t>
            </a:r>
            <a:r>
              <a:rPr lang="en-US" dirty="0" err="1" smtClean="0"/>
              <a:t>gjør</a:t>
            </a:r>
            <a:r>
              <a:rPr lang="en-US" dirty="0" smtClean="0"/>
              <a:t> </a:t>
            </a:r>
            <a:r>
              <a:rPr lang="en-US" dirty="0" err="1" smtClean="0"/>
              <a:t>endringer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GameScorer</a:t>
            </a:r>
            <a:r>
              <a:rPr lang="en-US" dirty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Krav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770" y="613804"/>
            <a:ext cx="2023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ConsoleDisplay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85382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Gitt</a:t>
            </a:r>
            <a:r>
              <a:rPr lang="en-US" dirty="0"/>
              <a:t> at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sendes</a:t>
            </a:r>
            <a:r>
              <a:rPr lang="en-US" dirty="0"/>
              <a:t> inn et </a:t>
            </a:r>
            <a:r>
              <a:rPr lang="en-US" dirty="0" err="1"/>
              <a:t>ferdig</a:t>
            </a:r>
            <a:r>
              <a:rPr lang="en-US" dirty="0"/>
              <a:t> </a:t>
            </a:r>
            <a:r>
              <a:rPr lang="en-US" dirty="0" smtClean="0"/>
              <a:t>spill</a:t>
            </a:r>
            <a:br>
              <a:rPr lang="en-US" dirty="0" smtClean="0"/>
            </a:br>
            <a:r>
              <a:rPr lang="en-US" dirty="0" err="1" smtClean="0"/>
              <a:t>Og</a:t>
            </a:r>
            <a:r>
              <a:rPr lang="en-US" dirty="0" smtClean="0"/>
              <a:t> at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finnes</a:t>
            </a:r>
            <a:r>
              <a:rPr lang="en-US" dirty="0" smtClean="0"/>
              <a:t> </a:t>
            </a:r>
            <a:r>
              <a:rPr lang="en-US" dirty="0" err="1" smtClean="0"/>
              <a:t>én</a:t>
            </a:r>
            <a:r>
              <a:rPr lang="en-US" dirty="0" smtClean="0"/>
              <a:t> high-score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før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(T.N 280)</a:t>
            </a:r>
            <a:br>
              <a:rPr lang="en-US" dirty="0" smtClean="0"/>
            </a:b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en </a:t>
            </a:r>
            <a:r>
              <a:rPr lang="en-US" dirty="0" err="1" smtClean="0"/>
              <a:t>ny</a:t>
            </a:r>
            <a:r>
              <a:rPr lang="en-US" dirty="0" smtClean="0"/>
              <a:t> high-score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inn </a:t>
            </a:r>
            <a:r>
              <a:rPr lang="en-US" dirty="0" err="1" smtClean="0"/>
              <a:t>på</a:t>
            </a:r>
            <a:r>
              <a:rPr lang="en-US" dirty="0" smtClean="0"/>
              <a:t> 1. </a:t>
            </a:r>
            <a:r>
              <a:rPr lang="en-US" dirty="0" err="1" smtClean="0"/>
              <a:t>plass</a:t>
            </a:r>
            <a:r>
              <a:rPr lang="en-US" dirty="0" smtClean="0"/>
              <a:t> (J.S 281)</a:t>
            </a:r>
            <a:br>
              <a:rPr lang="en-US" dirty="0" smtClean="0"/>
            </a:br>
            <a:r>
              <a:rPr lang="en-US" dirty="0" err="1" smtClean="0"/>
              <a:t>Når</a:t>
            </a:r>
            <a:r>
              <a:rPr lang="en-US" dirty="0" smtClean="0"/>
              <a:t> </a:t>
            </a:r>
            <a:r>
              <a:rPr lang="en-US" dirty="0" err="1" smtClean="0"/>
              <a:t>modellen</a:t>
            </a:r>
            <a:r>
              <a:rPr lang="en-US" dirty="0" smtClean="0"/>
              <a:t> </a:t>
            </a:r>
            <a:r>
              <a:rPr lang="en-US" dirty="0" err="1" smtClean="0"/>
              <a:t>postes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gjøres</a:t>
            </a:r>
            <a:r>
              <a:rPr lang="en-US" dirty="0" smtClean="0"/>
              <a:t> et </a:t>
            </a:r>
            <a:r>
              <a:rPr lang="en-US" dirty="0" err="1" smtClean="0"/>
              <a:t>kall</a:t>
            </a:r>
            <a:r>
              <a:rPr lang="en-US" dirty="0" smtClean="0"/>
              <a:t> der </a:t>
            </a:r>
            <a:r>
              <a:rPr lang="en-US" dirty="0" err="1" smtClean="0"/>
              <a:t>modellen</a:t>
            </a:r>
            <a:r>
              <a:rPr lang="en-US" dirty="0" smtClean="0"/>
              <a:t> </a:t>
            </a:r>
            <a:r>
              <a:rPr lang="en-US" dirty="0" err="1" smtClean="0"/>
              <a:t>inneholder</a:t>
            </a:r>
            <a:r>
              <a:rPr lang="en-US" dirty="0" smtClean="0"/>
              <a:t> J.S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første</a:t>
            </a:r>
            <a:r>
              <a:rPr lang="en-US" dirty="0" smtClean="0"/>
              <a:t> </a:t>
            </a:r>
            <a:r>
              <a:rPr lang="en-US" dirty="0" err="1" smtClean="0"/>
              <a:t>plass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T.N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plass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Gitt</a:t>
            </a:r>
            <a:r>
              <a:rPr lang="en-US" dirty="0" smtClean="0"/>
              <a:t> at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sendes</a:t>
            </a:r>
            <a:r>
              <a:rPr lang="en-US" dirty="0" smtClean="0"/>
              <a:t> inn et </a:t>
            </a:r>
            <a:r>
              <a:rPr lang="en-US" dirty="0" err="1" smtClean="0"/>
              <a:t>ferdig</a:t>
            </a:r>
            <a:r>
              <a:rPr lang="en-US" dirty="0" smtClean="0"/>
              <a:t> spill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Og</a:t>
            </a:r>
            <a:r>
              <a:rPr lang="en-US" dirty="0" smtClean="0"/>
              <a:t> at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inneholder</a:t>
            </a:r>
            <a:r>
              <a:rPr lang="en-US" dirty="0" smtClean="0"/>
              <a:t> </a:t>
            </a:r>
            <a:r>
              <a:rPr lang="en-US" dirty="0" err="1" smtClean="0"/>
              <a:t>noen</a:t>
            </a:r>
            <a:r>
              <a:rPr lang="en-US" dirty="0" smtClean="0"/>
              <a:t> </a:t>
            </a:r>
            <a:r>
              <a:rPr lang="en-US" dirty="0" err="1" smtClean="0"/>
              <a:t>nye</a:t>
            </a:r>
            <a:r>
              <a:rPr lang="en-US" dirty="0" smtClean="0"/>
              <a:t> high-scores</a:t>
            </a:r>
            <a:br>
              <a:rPr lang="en-US" dirty="0" smtClean="0"/>
            </a:b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 smtClean="0"/>
              <a:t>modellen</a:t>
            </a:r>
            <a:r>
              <a:rPr lang="en-US" dirty="0" smtClean="0"/>
              <a:t> </a:t>
            </a:r>
            <a:r>
              <a:rPr lang="en-US" dirty="0" err="1" smtClean="0"/>
              <a:t>postes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sendes</a:t>
            </a:r>
            <a:r>
              <a:rPr lang="en-US" dirty="0" smtClean="0"/>
              <a:t> en </a:t>
            </a:r>
            <a:r>
              <a:rPr lang="en-US" dirty="0" err="1" smtClean="0"/>
              <a:t>oppdatering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kunne</a:t>
            </a:r>
            <a:r>
              <a:rPr lang="en-US" dirty="0" smtClean="0"/>
              <a:t> </a:t>
            </a:r>
            <a:r>
              <a:rPr lang="en-US" dirty="0" err="1" smtClean="0"/>
              <a:t>være</a:t>
            </a:r>
            <a:r>
              <a:rPr lang="en-US" dirty="0" smtClean="0"/>
              <a:t>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enn</a:t>
            </a:r>
            <a:r>
              <a:rPr lang="en-US" dirty="0" smtClean="0"/>
              <a:t> 10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highscore</a:t>
            </a:r>
            <a:r>
              <a:rPr lang="en-US" dirty="0" smtClean="0"/>
              <a:t>-listen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Krav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6770" y="613804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HighScoreDatabasePerister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668750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9455" y="1567297"/>
            <a:ext cx="806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/>
              <a:t>Lenke </a:t>
            </a:r>
            <a:r>
              <a:rPr lang="nb-NO" sz="2400" dirty="0" smtClean="0"/>
              <a:t>til </a:t>
            </a:r>
            <a:r>
              <a:rPr lang="nb-NO" sz="2400" dirty="0" smtClean="0"/>
              <a:t>kode og presentasjon: </a:t>
            </a:r>
            <a:r>
              <a:rPr lang="nb-NO" sz="2400" dirty="0">
                <a:latin typeface="Consolas"/>
                <a:cs typeface="Consolas"/>
                <a:hlinkClick r:id="rId2"/>
              </a:rPr>
              <a:t>http://</a:t>
            </a:r>
            <a:r>
              <a:rPr lang="nb-NO" sz="2400" dirty="0" smtClean="0">
                <a:latin typeface="Consolas"/>
                <a:cs typeface="Consolas"/>
                <a:hlinkClick r:id="rId2"/>
              </a:rPr>
              <a:t>bit.ly/1SiXH5e</a:t>
            </a:r>
            <a:endParaRPr lang="nb-NO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9768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143" r="-57143"/>
          <a:stretch>
            <a:fillRect/>
          </a:stretch>
        </p:blipFill>
        <p:spPr>
          <a:xfrm>
            <a:off x="1989506" y="-1"/>
            <a:ext cx="5164989" cy="5164989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6445" y="294936"/>
            <a:ext cx="1704594" cy="261610"/>
          </a:xfrm>
        </p:spPr>
        <p:txBody>
          <a:bodyPr/>
          <a:lstStyle/>
          <a:p>
            <a:r>
              <a:rPr lang="en-US" dirty="0" err="1" smtClean="0"/>
              <a:t>Dagen</a:t>
            </a:r>
            <a:r>
              <a:rPr lang="en-US" dirty="0" smtClean="0"/>
              <a:t> I dag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371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294936"/>
            <a:ext cx="1355110" cy="261610"/>
          </a:xfrm>
        </p:spPr>
        <p:txBody>
          <a:bodyPr/>
          <a:lstStyle/>
          <a:p>
            <a:r>
              <a:rPr lang="en-US" dirty="0" smtClean="0"/>
              <a:t>Nye </a:t>
            </a:r>
            <a:r>
              <a:rPr lang="en-US" dirty="0" err="1" smtClean="0"/>
              <a:t>Krav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126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96093" y="645310"/>
            <a:ext cx="2778964" cy="277896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 err="1" smtClean="0"/>
              <a:t>Gjennomgang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94161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483427" y="645310"/>
            <a:ext cx="2778964" cy="27789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Oppsummering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og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spørsmål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0567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37378" y="371287"/>
            <a:ext cx="3855271" cy="3855273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Svar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</a:rPr>
              <a:t>på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</a:rPr>
              <a:t>tilbakemeldings-skjema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  <a:latin typeface="Georgia"/>
                <a:cs typeface="Georgia"/>
              </a:rPr>
              <a:t>før</a:t>
            </a:r>
            <a:r>
              <a:rPr lang="en-US" sz="2800" i="1" dirty="0" smtClean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  <a:latin typeface="Georgia"/>
                <a:cs typeface="Georgia"/>
              </a:rPr>
              <a:t>dere</a:t>
            </a:r>
            <a:r>
              <a:rPr lang="en-US" sz="2800" i="1" dirty="0" smtClean="0">
                <a:solidFill>
                  <a:schemeClr val="bg1"/>
                </a:solidFill>
                <a:latin typeface="Georgia"/>
                <a:cs typeface="Georgia"/>
              </a:rPr>
              <a:t> </a:t>
            </a:r>
            <a:r>
              <a:rPr lang="en-US" sz="2800" i="1" dirty="0" err="1" smtClean="0">
                <a:solidFill>
                  <a:schemeClr val="bg1"/>
                </a:solidFill>
                <a:latin typeface="Georgia"/>
                <a:cs typeface="Georgia"/>
              </a:rPr>
              <a:t>drar</a:t>
            </a:r>
            <a:endParaRPr lang="en-US" sz="2800" i="1" dirty="0" smtClean="0">
              <a:solidFill>
                <a:schemeClr val="bg1"/>
              </a:solidFill>
              <a:latin typeface="Georgia"/>
              <a:cs typeface="Georgia"/>
            </a:endParaRPr>
          </a:p>
          <a:p>
            <a:pPr algn="ctr"/>
            <a:r>
              <a:rPr lang="en-US" sz="2000" i="1" dirty="0">
                <a:solidFill>
                  <a:schemeClr val="bg1"/>
                </a:solidFill>
                <a:cs typeface="Georgia"/>
              </a:rPr>
              <a:t>http://</a:t>
            </a:r>
            <a:r>
              <a:rPr lang="en-US" sz="2000" i="1" dirty="0" err="1">
                <a:solidFill>
                  <a:schemeClr val="bg1"/>
                </a:solidFill>
                <a:cs typeface="Georgia"/>
              </a:rPr>
              <a:t>bit.ly</a:t>
            </a:r>
            <a:r>
              <a:rPr lang="en-US" sz="2000" i="1" dirty="0">
                <a:solidFill>
                  <a:schemeClr val="bg1"/>
                </a:solidFill>
                <a:cs typeface="Georgia"/>
              </a:rPr>
              <a:t>/1fejUTN</a:t>
            </a:r>
            <a:endParaRPr lang="en-US" sz="20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3" name="Oval 2"/>
          <p:cNvSpPr/>
          <p:nvPr/>
        </p:nvSpPr>
        <p:spPr>
          <a:xfrm>
            <a:off x="4942018" y="371286"/>
            <a:ext cx="3855271" cy="3855273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i="1" dirty="0" err="1" smtClean="0">
                <a:solidFill>
                  <a:schemeClr val="bg1"/>
                </a:solidFill>
              </a:rPr>
              <a:t>Oppmøte</a:t>
            </a:r>
            <a:r>
              <a:rPr lang="en-US" sz="2800" i="1" dirty="0" smtClean="0">
                <a:solidFill>
                  <a:schemeClr val="bg1"/>
                </a:solidFill>
              </a:rPr>
              <a:t> HER </a:t>
            </a:r>
            <a:r>
              <a:rPr lang="en-US" sz="2800" i="1" dirty="0" err="1" smtClean="0">
                <a:solidFill>
                  <a:schemeClr val="bg1"/>
                </a:solidFill>
              </a:rPr>
              <a:t>i</a:t>
            </a:r>
            <a:r>
              <a:rPr lang="en-US" sz="2800" i="1" dirty="0" smtClean="0">
                <a:solidFill>
                  <a:schemeClr val="bg1"/>
                </a:solidFill>
              </a:rPr>
              <a:t> morgen </a:t>
            </a:r>
            <a:br>
              <a:rPr lang="en-US" sz="2800" i="1" dirty="0" smtClean="0">
                <a:solidFill>
                  <a:schemeClr val="bg1"/>
                </a:solidFill>
              </a:rPr>
            </a:br>
            <a:r>
              <a:rPr lang="en-US" sz="2800" i="1" dirty="0" smtClean="0">
                <a:solidFill>
                  <a:schemeClr val="bg1"/>
                </a:solidFill>
              </a:rPr>
              <a:t>kl. 08:00</a:t>
            </a:r>
            <a:endParaRPr lang="en-US" sz="200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280774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</p:spPr>
        <p:txBody>
          <a:bodyPr/>
          <a:lstStyle/>
          <a:p>
            <a:r>
              <a:rPr lang="en-US" dirty="0" err="1" smtClean="0"/>
              <a:t>Takk</a:t>
            </a:r>
            <a:r>
              <a:rPr lang="en-US" dirty="0" smtClean="0"/>
              <a:t> for </a:t>
            </a:r>
            <a:r>
              <a:rPr lang="en-US" dirty="0" err="1" smtClean="0"/>
              <a:t>oppmerksomheten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Torstein Nicolaysen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Thor Kristian </a:t>
            </a:r>
            <a:r>
              <a:rPr lang="en-US" dirty="0" err="1" smtClean="0"/>
              <a:t>Valderhaug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75090" y="3588595"/>
            <a:ext cx="4396995" cy="188846"/>
          </a:xfrm>
        </p:spPr>
        <p:txBody>
          <a:bodyPr/>
          <a:lstStyle/>
          <a:p>
            <a:r>
              <a:rPr lang="en-US" dirty="0"/>
              <a:t>Apprentices: </a:t>
            </a:r>
            <a:r>
              <a:rPr lang="en-US" dirty="0" err="1" smtClean="0"/>
              <a:t>Sondre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Esben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208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Teori</a:t>
            </a:r>
          </a:p>
          <a:p>
            <a:r>
              <a:rPr lang="nb-NO" dirty="0"/>
              <a:t>Hva er TDD?</a:t>
            </a:r>
          </a:p>
          <a:p>
            <a:r>
              <a:rPr lang="nb-NO" dirty="0"/>
              <a:t>Hvorfor gjøre TDD?</a:t>
            </a:r>
          </a:p>
          <a:p>
            <a:r>
              <a:rPr lang="nb-NO" dirty="0"/>
              <a:t>Hvordan </a:t>
            </a:r>
            <a:r>
              <a:rPr lang="nb-NO" dirty="0" smtClean="0"/>
              <a:t>gjøre </a:t>
            </a:r>
            <a:r>
              <a:rPr lang="nb-NO" dirty="0"/>
              <a:t>TDD</a:t>
            </a:r>
            <a:r>
              <a:rPr lang="nb-NO" dirty="0" smtClean="0"/>
              <a:t>?</a:t>
            </a:r>
          </a:p>
          <a:p>
            <a:endParaRPr lang="nb-NO" dirty="0" smtClean="0"/>
          </a:p>
          <a:p>
            <a:r>
              <a:rPr lang="nb-NO" b="1" dirty="0" smtClean="0"/>
              <a:t>Koding</a:t>
            </a:r>
            <a:endParaRPr lang="nb-NO" b="1" dirty="0"/>
          </a:p>
          <a:p>
            <a:r>
              <a:rPr lang="nb-NO" dirty="0"/>
              <a:t>Bowling </a:t>
            </a:r>
            <a:r>
              <a:rPr lang="nb-NO" dirty="0" err="1" smtClean="0"/>
              <a:t>katA</a:t>
            </a:r>
            <a:r>
              <a:rPr lang="nb-NO" dirty="0"/>
              <a:t> </a:t>
            </a:r>
            <a:r>
              <a:rPr lang="nb-NO" dirty="0" smtClean="0">
                <a:solidFill>
                  <a:schemeClr val="accent6"/>
                </a:solidFill>
              </a:rPr>
              <a:t>(For de nye)</a:t>
            </a:r>
            <a:r>
              <a:rPr lang="nb-NO" dirty="0">
                <a:solidFill>
                  <a:schemeClr val="accent6"/>
                </a:solidFill>
              </a:rPr>
              <a:t/>
            </a:r>
            <a:br>
              <a:rPr lang="nb-NO" dirty="0">
                <a:solidFill>
                  <a:schemeClr val="accent6"/>
                </a:solidFill>
              </a:rPr>
            </a:br>
            <a:r>
              <a:rPr lang="nb-NO" dirty="0" err="1" smtClean="0"/>
              <a:t>Supermarket</a:t>
            </a:r>
            <a:r>
              <a:rPr lang="nb-NO" dirty="0" smtClean="0"/>
              <a:t> </a:t>
            </a:r>
            <a:r>
              <a:rPr lang="nb-NO" dirty="0" err="1" smtClean="0"/>
              <a:t>pricing</a:t>
            </a:r>
            <a:r>
              <a:rPr lang="nb-NO" dirty="0" smtClean="0"/>
              <a:t> </a:t>
            </a:r>
            <a:r>
              <a:rPr lang="nb-NO" dirty="0" err="1" smtClean="0"/>
              <a:t>katA</a:t>
            </a:r>
            <a:r>
              <a:rPr lang="nb-NO" dirty="0" smtClean="0"/>
              <a:t> </a:t>
            </a:r>
            <a:r>
              <a:rPr lang="nb-NO" dirty="0">
                <a:solidFill>
                  <a:schemeClr val="accent6"/>
                </a:solidFill>
              </a:rPr>
              <a:t>(For de </a:t>
            </a:r>
            <a:r>
              <a:rPr lang="nb-NO" dirty="0" smtClean="0">
                <a:solidFill>
                  <a:schemeClr val="accent6"/>
                </a:solidFill>
              </a:rPr>
              <a:t>som her deltatt tidligere)</a:t>
            </a:r>
          </a:p>
          <a:p>
            <a:endParaRPr lang="nb-NO" b="1" dirty="0" smtClean="0"/>
          </a:p>
          <a:p>
            <a:r>
              <a:rPr lang="nb-NO" b="1" dirty="0" smtClean="0"/>
              <a:t>Gjennomgang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338463" cy="261610"/>
          </a:xfrm>
        </p:spPr>
        <p:txBody>
          <a:bodyPr/>
          <a:lstStyle/>
          <a:p>
            <a:r>
              <a:rPr lang="en-US" dirty="0" smtClean="0"/>
              <a:t>Agenda for del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2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C9C0B5"/>
      </a:accent3>
      <a:accent4>
        <a:srgbClr val="FD5158"/>
      </a:accent4>
      <a:accent5>
        <a:srgbClr val="FFF9AE"/>
      </a:accent5>
      <a:accent6>
        <a:srgbClr val="36BDB2"/>
      </a:accent6>
      <a:hlink>
        <a:srgbClr val="FD5158"/>
      </a:hlink>
      <a:folHlink>
        <a:srgbClr val="FD515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C6559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58890</TotalTime>
  <Words>2936</Words>
  <Application>Microsoft Macintosh PowerPoint</Application>
  <PresentationFormat>On-screen Show (16:9)</PresentationFormat>
  <Paragraphs>547</Paragraphs>
  <Slides>84</Slides>
  <Notes>64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5" baseType="lpstr">
      <vt:lpstr>BPdots</vt:lpstr>
      <vt:lpstr>Cambria</vt:lpstr>
      <vt:lpstr>Consolas</vt:lpstr>
      <vt:lpstr>Georgia</vt:lpstr>
      <vt:lpstr>ＭＳ 明朝</vt:lpstr>
      <vt:lpstr>Noteworthy Bold</vt:lpstr>
      <vt:lpstr>Times New Roman</vt:lpstr>
      <vt:lpstr>Wingdings</vt:lpstr>
      <vt:lpstr>Arial</vt:lpstr>
      <vt:lpstr>BEKK Rekruttering 16-9</vt:lpstr>
      <vt:lpstr>VISIO</vt:lpstr>
      <vt:lpstr>Test-drevet utvikling</vt:lpstr>
      <vt:lpstr>LITT OM MEG</vt:lpstr>
      <vt:lpstr>LITT OM JARLE</vt:lpstr>
      <vt:lpstr>LITT OM TK</vt:lpstr>
      <vt:lpstr>LITT OM ESBEN</vt:lpstr>
      <vt:lpstr>LITT OM Sondre</vt:lpstr>
      <vt:lpstr>Hvem er dere?</vt:lpstr>
      <vt:lpstr>Dagen I dag</vt:lpstr>
      <vt:lpstr>Agenda for del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Dreyfus model of Skill Acquisition</vt:lpstr>
      <vt:lpstr>Hvorfor gjøre TDD?</vt:lpstr>
      <vt:lpstr>Hvorfor gjøre TDD?</vt:lpstr>
      <vt:lpstr>Hvorfor gjøre TDD?</vt:lpstr>
      <vt:lpstr>Hvorfor gjøre TDD?</vt:lpstr>
      <vt:lpstr>PowerPoint Presentation</vt:lpstr>
      <vt:lpstr>Red-green-refactor</vt:lpstr>
      <vt:lpstr>Steg 1: Rød fase</vt:lpstr>
      <vt:lpstr>Steg 2: Grønn fase</vt:lpstr>
      <vt:lpstr>Steg 3: Refaktorer</vt:lpstr>
      <vt:lpstr>Hvordan gjøre TDD? Pro-tips</vt:lpstr>
      <vt:lpstr>Hvordan navngi testene</vt:lpstr>
      <vt:lpstr>Hvordan navngi testene</vt:lpstr>
      <vt:lpstr>Hvordan navngi testene</vt:lpstr>
      <vt:lpstr>Hvordan gjøre TDD? Pro-tips</vt:lpstr>
      <vt:lpstr>jUnit asserts dere bør kunne</vt:lpstr>
      <vt:lpstr>Arrange, AcT, Assert – AAA</vt:lpstr>
      <vt:lpstr>PowerPoint Presentation</vt:lpstr>
      <vt:lpstr>Kata</vt:lpstr>
      <vt:lpstr>Bowling kata</vt:lpstr>
      <vt:lpstr>Regler (deles ut)</vt:lpstr>
      <vt:lpstr>TDD-DEMO I Java av en som vanligvis jobber med C#</vt:lpstr>
      <vt:lpstr>PowerPoint Presentation</vt:lpstr>
      <vt:lpstr>PowerPoint Presentation</vt:lpstr>
      <vt:lpstr>PowerPoint Presentation</vt:lpstr>
      <vt:lpstr>Agenda for del 2</vt:lpstr>
      <vt:lpstr>PowerPoint Presentation</vt:lpstr>
      <vt:lpstr>TDD I virkerligheten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Objekter som samarbeider for å løse en oppgave</vt:lpstr>
      <vt:lpstr>Hvordan klarer vi å teste én enhet?</vt:lpstr>
      <vt:lpstr>Hvordan får vi bort avhengighetene?</vt:lpstr>
      <vt:lpstr>Bruk av håndlagde stedsfortredere</vt:lpstr>
      <vt:lpstr>Testing med mock-objekter</vt:lpstr>
      <vt:lpstr>London Style TDD</vt:lpstr>
      <vt:lpstr>PowerPoint Presentation</vt:lpstr>
      <vt:lpstr>Dependency injection</vt:lpstr>
      <vt:lpstr>PowerPoint Presentation</vt:lpstr>
      <vt:lpstr>Kodeeksempel</vt:lpstr>
      <vt:lpstr>PowerPoint Presentation</vt:lpstr>
      <vt:lpstr>PowerPoint Presentation</vt:lpstr>
      <vt:lpstr>Rammeverk</vt:lpstr>
      <vt:lpstr>PowerPoint Presentation</vt:lpstr>
      <vt:lpstr>Enterprise bowling system</vt:lpstr>
      <vt:lpstr>Features</vt:lpstr>
      <vt:lpstr>Læringsmål</vt:lpstr>
      <vt:lpstr>Krav</vt:lpstr>
      <vt:lpstr>Krav</vt:lpstr>
      <vt:lpstr>Krav</vt:lpstr>
      <vt:lpstr>PowerPoint Presentation</vt:lpstr>
      <vt:lpstr>Nye Krav</vt:lpstr>
      <vt:lpstr>PowerPoint Presentation</vt:lpstr>
      <vt:lpstr>PowerPoint Presentation</vt:lpstr>
      <vt:lpstr>PowerPoint Presentation</vt:lpstr>
      <vt:lpstr>Takk for oppmerksomheten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Microsoft Office User</cp:lastModifiedBy>
  <cp:revision>1247</cp:revision>
  <cp:lastPrinted>2015-06-16T11:47:38Z</cp:lastPrinted>
  <dcterms:created xsi:type="dcterms:W3CDTF">2011-08-04T16:58:46Z</dcterms:created>
  <dcterms:modified xsi:type="dcterms:W3CDTF">2015-06-16T13:41:36Z</dcterms:modified>
</cp:coreProperties>
</file>